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פתיחה: NetPulse היא מערכת ניטור זמינות רשת בזמן אמת, שנועדה למנוע מצב שבו לקוחות מגלים תקלה לפני שאנחנו יודעים עליה.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ארבע הבעיות המרכזיות: חוסר נראות, גילוי מאוחר על ידי הלקוח, שעות של אי-ידיעה, ובדיקות ידניות שלא מתמודדות עם קנה מידה.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שלוש תגובות אמיתיות שמאפיינות חברות שמנטרות תשתית מרוחקת בלי כלי מתאים.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הפתרון: ניטור בזמן אמת, התרעות מיידיות, היסטוריה מלאה עם דוחות, וריצה ברקע קביעה.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הדשבורד מציג סטטוס חי לכל כתובת עם עדכון בזמן אמת (IPC push), כולל latency וזמן הבדיקה האחרונה.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כל אירוע נפילה מתועד עם זמני נפילה/חזרה ומשך ההשבתה, וניתן לייצא הכל לדוח Excel לפי טווח תאריכים.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סיכום וקריאה לפעולה — יש להשלים את פרטי הקשר / אופן קביעת ההדגמה בהתאם לצורך.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5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64328" y="1097280"/>
            <a:ext cx="1463040" cy="1463040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3" name="Image 0" descr="/tmp/netpulse-deck/icons/satell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44718" y="1477670"/>
            <a:ext cx="702259" cy="7022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278892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2ECC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NetPulse</a:t>
            </a:r>
            <a:endParaRPr lang="en-US" sz="5400" dirty="0"/>
          </a:p>
        </p:txBody>
      </p:sp>
      <p:sp>
        <p:nvSpPr>
          <p:cNvPr id="5" name="Text 2"/>
          <p:cNvSpPr/>
          <p:nvPr/>
        </p:nvSpPr>
        <p:spPr>
          <a:xfrm>
            <a:off x="0" y="370332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2200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ניטור זמינות רשת בזמן אמת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71600" y="4297680"/>
            <a:ext cx="94484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400" i="1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פתרון לניטור מצלמות, ראוטרים וקישורים מרוחקים — לפני שהלקוח מתקשר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5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2ECC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הבעיה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11094415" cy="1051560"/>
          </a:xfrm>
          <a:prstGeom prst="roundRect">
            <a:avLst>
              <a:gd name="adj" fmla="val 8696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0710367" y="1577340"/>
            <a:ext cx="731520" cy="731520"/>
          </a:xfrm>
          <a:prstGeom prst="ellipse">
            <a:avLst/>
          </a:prstGeom>
          <a:solidFill>
            <a:srgbClr val="3A2622"/>
          </a:solidFill>
          <a:ln/>
        </p:spPr>
      </p:sp>
      <p:pic>
        <p:nvPicPr>
          <p:cNvPr id="5" name="Image 0" descr="/tmp/netpulse-deck/icons/video-slas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00562" y="1767535"/>
            <a:ext cx="351130" cy="35113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1417320"/>
            <a:ext cx="9613087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אין נראות בזמן אמת</a:t>
            </a:r>
            <a:endParaRPr lang="en-US" sz="1600" dirty="0"/>
          </a:p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מצלמות, ראוטרים וקישורים מרוחקים נופלים בלי שאף אחד שם לב.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2670048"/>
            <a:ext cx="11094415" cy="1051560"/>
          </a:xfrm>
          <a:prstGeom prst="roundRect">
            <a:avLst>
              <a:gd name="adj" fmla="val 8696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0710367" y="2830068"/>
            <a:ext cx="731520" cy="731520"/>
          </a:xfrm>
          <a:prstGeom prst="ellipse">
            <a:avLst/>
          </a:prstGeom>
          <a:solidFill>
            <a:srgbClr val="3A2622"/>
          </a:solidFill>
          <a:ln/>
        </p:spPr>
      </p:sp>
      <p:pic>
        <p:nvPicPr>
          <p:cNvPr id="9" name="Image 1" descr="/tmp/netpulse-deck/icons/phon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0562" y="3020263"/>
            <a:ext cx="351130" cy="35113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14400" y="2670048"/>
            <a:ext cx="9613087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הלקוח הוא זה שמדווח</a:t>
            </a:r>
            <a:endParaRPr lang="en-US" sz="1600" dirty="0"/>
          </a:p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גילוי התקלה קורה רק כשמישהו מתקשר בתלונה — לא לפני.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548640" y="3922776"/>
            <a:ext cx="11094415" cy="1051560"/>
          </a:xfrm>
          <a:prstGeom prst="roundRect">
            <a:avLst>
              <a:gd name="adj" fmla="val 8696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10710367" y="4082796"/>
            <a:ext cx="731520" cy="731520"/>
          </a:xfrm>
          <a:prstGeom prst="ellipse">
            <a:avLst/>
          </a:prstGeom>
          <a:solidFill>
            <a:srgbClr val="3A2622"/>
          </a:solidFill>
          <a:ln/>
        </p:spPr>
      </p:sp>
      <p:pic>
        <p:nvPicPr>
          <p:cNvPr id="13" name="Image 2" descr="/tmp/netpulse-deck/icons/clo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0562" y="4272991"/>
            <a:ext cx="351130" cy="35113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14400" y="3922776"/>
            <a:ext cx="9613087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שעות של אי-ידיעה</a:t>
            </a:r>
            <a:endParaRPr lang="en-US" sz="1600" dirty="0"/>
          </a:p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עד שמזהים את התקלה, היא כבר הספיקה לגרום נזק ועוגמת נפש.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548640" y="5175504"/>
            <a:ext cx="11094415" cy="1051560"/>
          </a:xfrm>
          <a:prstGeom prst="roundRect">
            <a:avLst>
              <a:gd name="adj" fmla="val 8696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10710367" y="5335524"/>
            <a:ext cx="731520" cy="731520"/>
          </a:xfrm>
          <a:prstGeom prst="ellipse">
            <a:avLst/>
          </a:prstGeom>
          <a:solidFill>
            <a:srgbClr val="3A2622"/>
          </a:solidFill>
          <a:ln/>
        </p:spPr>
      </p:sp>
      <p:pic>
        <p:nvPicPr>
          <p:cNvPr id="17" name="Image 3" descr="/tmp/netpulse-deck/icons/questio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0562" y="5525719"/>
            <a:ext cx="351130" cy="35113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4400" y="5175504"/>
            <a:ext cx="9613087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בדיקות ידניות לא מספיקות</a:t>
            </a:r>
            <a:endParaRPr lang="en-US" sz="1600" dirty="0"/>
          </a:p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 אפשר לעקוב אחרי עשרות אתרים בעין, כל הזמן, בלי עזרה.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5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2ECC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המחיר של לגלות באיחור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920240"/>
            <a:ext cx="3566160" cy="3657600"/>
          </a:xfrm>
          <a:prstGeom prst="roundRect">
            <a:avLst>
              <a:gd name="adj" fmla="val 3077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874520" y="2331720"/>
            <a:ext cx="914400" cy="914400"/>
          </a:xfrm>
          <a:prstGeom prst="ellipse">
            <a:avLst/>
          </a:prstGeom>
          <a:solidFill>
            <a:srgbClr val="3A2622"/>
          </a:solidFill>
          <a:ln/>
        </p:spPr>
      </p:sp>
      <p:pic>
        <p:nvPicPr>
          <p:cNvPr id="5" name="Image 0" descr="/tmp/netpulse-deck/icons/clo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2264" y="2569464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3474720"/>
            <a:ext cx="30175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ctr" indent="0" marL="0">
              <a:buNone/>
            </a:pPr>
            <a:r>
              <a:rPr lang="en-US" sz="1500" i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"גילינו שהמצלמה נפלה רק כשהלקוח התקשר בזעם."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4312768" y="1920240"/>
            <a:ext cx="3566160" cy="3657600"/>
          </a:xfrm>
          <a:prstGeom prst="roundRect">
            <a:avLst>
              <a:gd name="adj" fmla="val 3077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638648" y="2331720"/>
            <a:ext cx="914400" cy="914400"/>
          </a:xfrm>
          <a:prstGeom prst="ellipse">
            <a:avLst/>
          </a:prstGeom>
          <a:solidFill>
            <a:srgbClr val="3A2622"/>
          </a:solidFill>
          <a:ln/>
        </p:spPr>
      </p:sp>
      <p:pic>
        <p:nvPicPr>
          <p:cNvPr id="9" name="Image 1" descr="/tmp/netpulse-deck/icons/quest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392" y="2569464"/>
            <a:ext cx="438912" cy="43891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87088" y="3474720"/>
            <a:ext cx="30175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ctr" indent="0" marL="0">
              <a:buNone/>
            </a:pPr>
            <a:r>
              <a:rPr lang="en-US" sz="1500" i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"לא היה לנו תיעוד להראות מתי באמת זה קרה."</a:t>
            </a:r>
            <a:endParaRPr lang="en-US" sz="1500" dirty="0"/>
          </a:p>
        </p:txBody>
      </p:sp>
      <p:sp>
        <p:nvSpPr>
          <p:cNvPr id="11" name="Shape 7"/>
          <p:cNvSpPr/>
          <p:nvPr/>
        </p:nvSpPr>
        <p:spPr>
          <a:xfrm>
            <a:off x="8076895" y="1920240"/>
            <a:ext cx="3566160" cy="3657600"/>
          </a:xfrm>
          <a:prstGeom prst="roundRect">
            <a:avLst>
              <a:gd name="adj" fmla="val 3077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9402775" y="2331720"/>
            <a:ext cx="914400" cy="914400"/>
          </a:xfrm>
          <a:prstGeom prst="ellipse">
            <a:avLst/>
          </a:prstGeom>
          <a:solidFill>
            <a:srgbClr val="3A2622"/>
          </a:solidFill>
          <a:ln/>
        </p:spPr>
      </p:sp>
      <p:pic>
        <p:nvPicPr>
          <p:cNvPr id="13" name="Image 2" descr="/tmp/netpulse-deck/icons/phon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519" y="2569464"/>
            <a:ext cx="438912" cy="43891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351215" y="3474720"/>
            <a:ext cx="30175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ctr" indent="0" marL="0">
              <a:buNone/>
            </a:pPr>
            <a:r>
              <a:rPr lang="en-US" sz="1500" i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"בדקנו הכל ידנית — ואת מה שלא בדקנו, לא ידענו עליו."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5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2ECC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הפתרון — NetPulse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11094415" cy="1051560"/>
          </a:xfrm>
          <a:prstGeom prst="roundRect">
            <a:avLst>
              <a:gd name="adj" fmla="val 8696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0710367" y="1577340"/>
            <a:ext cx="731520" cy="731520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5" name="Image 0" descr="/tmp/netpulse-deck/icons/wif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00562" y="1767535"/>
            <a:ext cx="351130" cy="35113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1417320"/>
            <a:ext cx="9613087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ניטור בזמן אמת</a:t>
            </a:r>
            <a:endParaRPr lang="en-US" sz="1600" dirty="0"/>
          </a:p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פינג אוטומטי לכל הכתובות, במרווח שאתה קובע, עם סטטוס חי בדשבורד אחד.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2670048"/>
            <a:ext cx="11094415" cy="1051560"/>
          </a:xfrm>
          <a:prstGeom prst="roundRect">
            <a:avLst>
              <a:gd name="adj" fmla="val 8696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0710367" y="2830068"/>
            <a:ext cx="731520" cy="731520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9" name="Image 1" descr="/tmp/netpulse-deck/icons/bel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0562" y="3020263"/>
            <a:ext cx="351130" cy="35113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14400" y="2670048"/>
            <a:ext cx="9613087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התרעה מיידית</a:t>
            </a:r>
            <a:endParaRPr lang="en-US" sz="1600" dirty="0"/>
          </a:p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התראת מערכת, צליל ומייל ברגע שמשהו נופל. אתה יודע לפני הלקוח.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548640" y="3922776"/>
            <a:ext cx="11094415" cy="1051560"/>
          </a:xfrm>
          <a:prstGeom prst="roundRect">
            <a:avLst>
              <a:gd name="adj" fmla="val 8696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10710367" y="4082796"/>
            <a:ext cx="731520" cy="731520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13" name="Image 2" descr="/tmp/netpulse-deck/icons/histor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0562" y="4272991"/>
            <a:ext cx="351130" cy="35113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14400" y="3922776"/>
            <a:ext cx="9613087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היסטוריה מלאה</a:t>
            </a:r>
            <a:endParaRPr lang="en-US" sz="1600" dirty="0"/>
          </a:p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כל נפילה מתועדת — מתי נפלה, מתי חזרה, כמה זמן. וניתן להוציא דוח Excel.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548640" y="5175504"/>
            <a:ext cx="11094415" cy="1051560"/>
          </a:xfrm>
          <a:prstGeom prst="roundRect">
            <a:avLst>
              <a:gd name="adj" fmla="val 8696"/>
            </a:avLst>
          </a:prstGeom>
          <a:solidFill>
            <a:srgbClr val="1B1F29"/>
          </a:solidFill>
          <a:ln/>
          <a:effectLst>
            <a:outerShdw sx="100000" sy="100000" kx="0" ky="0" algn="bl" rotWithShape="0" blurRad="76200" dist="25400" dir="5400000">
              <a:srgbClr val="000000">
                <a:alpha val="30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10710367" y="5335524"/>
            <a:ext cx="731520" cy="731520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17" name="Image 3" descr="/tmp/netpulse-deck/icons/powe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0562" y="5525719"/>
            <a:ext cx="351130" cy="35113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4400" y="5175504"/>
            <a:ext cx="9613087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רץ ברקע, 24/7</a:t>
            </a:r>
            <a:endParaRPr lang="en-US" sz="1600" dirty="0"/>
          </a:p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ליד השעון במחשב, כל הזמן — כולל הפעלה אוטומטית לאחר אתחול.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5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2ECC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מסך הדשבורד — סטטוס חי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2322576" y="1554480"/>
            <a:ext cx="566928" cy="566928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4" name="Image 0" descr="/tmp/netpulse-deck/icons/wif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9977" y="1701881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231136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ctr" indent="0" marL="0">
              <a:buNone/>
            </a:pPr>
            <a:r>
              <a:rPr lang="en-US" sz="13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סטטוס בזמן אמת לכל כתובת — בלי לרפרש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2322576" y="3017520"/>
            <a:ext cx="566928" cy="566928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7" name="Image 1" descr="/tmp/netpulse-deck/icons/quest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977" y="3164921"/>
            <a:ext cx="272125" cy="27212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3694176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ctr" indent="0" marL="0">
              <a:buNone/>
            </a:pPr>
            <a:r>
              <a:rPr lang="en-US" sz="13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חיפוש וסינון לפי שם, כתובת או ישוב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2322576" y="4480560"/>
            <a:ext cx="566928" cy="566928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10" name="Image 2" descr="/tmp/netpulse-deck/icons/pow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977" y="4627961"/>
            <a:ext cx="272125" cy="27212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48640" y="5157216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ctr" indent="0" marL="0">
              <a:buNone/>
            </a:pPr>
            <a:r>
              <a:rPr lang="en-US" sz="13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כפתור "בדוק עכשיו" לבדיקה מיידית</a:t>
            </a:r>
            <a:endParaRPr lang="en-US" sz="1300" dirty="0"/>
          </a:p>
        </p:txBody>
      </p:sp>
      <p:sp>
        <p:nvSpPr>
          <p:cNvPr id="12" name="Shape 7"/>
          <p:cNvSpPr/>
          <p:nvPr/>
        </p:nvSpPr>
        <p:spPr>
          <a:xfrm>
            <a:off x="4983480" y="1371600"/>
            <a:ext cx="6656832" cy="4846320"/>
          </a:xfrm>
          <a:prstGeom prst="roundRect">
            <a:avLst>
              <a:gd name="adj" fmla="val 1509"/>
            </a:avLst>
          </a:prstGeom>
          <a:solidFill>
            <a:srgbClr val="1B1F29"/>
          </a:solidFill>
          <a:ln/>
          <a:effectLst>
            <a:outerShdw sx="100000" sy="100000" kx="0" ky="0" algn="bl" rotWithShape="0" blurRad="127000" dist="38100" dir="5400000">
              <a:srgbClr val="000000">
                <a:alpha val="35000"/>
              </a:srgbClr>
            </a:outerShdw>
          </a:effectLst>
        </p:spPr>
      </p:sp>
      <p:sp>
        <p:nvSpPr>
          <p:cNvPr id="13" name="Shape 8"/>
          <p:cNvSpPr/>
          <p:nvPr/>
        </p:nvSpPr>
        <p:spPr>
          <a:xfrm>
            <a:off x="4983480" y="1371600"/>
            <a:ext cx="6656832" cy="384048"/>
          </a:xfrm>
          <a:prstGeom prst="roundRect">
            <a:avLst>
              <a:gd name="adj" fmla="val 19048"/>
            </a:avLst>
          </a:prstGeom>
          <a:solidFill>
            <a:srgbClr val="0F1218"/>
          </a:solidFill>
          <a:ln/>
        </p:spPr>
      </p:sp>
      <p:sp>
        <p:nvSpPr>
          <p:cNvPr id="14" name="Shape 9"/>
          <p:cNvSpPr/>
          <p:nvPr/>
        </p:nvSpPr>
        <p:spPr>
          <a:xfrm>
            <a:off x="4983480" y="1563624"/>
            <a:ext cx="6656832" cy="192024"/>
          </a:xfrm>
          <a:prstGeom prst="rect">
            <a:avLst/>
          </a:prstGeom>
          <a:solidFill>
            <a:srgbClr val="0F1218"/>
          </a:solidFill>
          <a:ln/>
        </p:spPr>
      </p:sp>
      <p:sp>
        <p:nvSpPr>
          <p:cNvPr id="15" name="Shape 10"/>
          <p:cNvSpPr/>
          <p:nvPr/>
        </p:nvSpPr>
        <p:spPr>
          <a:xfrm>
            <a:off x="5148072" y="1508760"/>
            <a:ext cx="109728" cy="109728"/>
          </a:xfrm>
          <a:prstGeom prst="ellipse">
            <a:avLst/>
          </a:prstGeom>
          <a:solidFill>
            <a:srgbClr val="E85C4A"/>
          </a:solidFill>
          <a:ln/>
        </p:spPr>
      </p:sp>
      <p:sp>
        <p:nvSpPr>
          <p:cNvPr id="16" name="Shape 11"/>
          <p:cNvSpPr/>
          <p:nvPr/>
        </p:nvSpPr>
        <p:spPr>
          <a:xfrm>
            <a:off x="5349240" y="1508760"/>
            <a:ext cx="109728" cy="109728"/>
          </a:xfrm>
          <a:prstGeom prst="ellipse">
            <a:avLst/>
          </a:prstGeom>
          <a:solidFill>
            <a:srgbClr val="E8B84A"/>
          </a:solidFill>
          <a:ln/>
        </p:spPr>
      </p:sp>
      <p:sp>
        <p:nvSpPr>
          <p:cNvPr id="17" name="Shape 12"/>
          <p:cNvSpPr/>
          <p:nvPr/>
        </p:nvSpPr>
        <p:spPr>
          <a:xfrm>
            <a:off x="5550408" y="1508760"/>
            <a:ext cx="109728" cy="109728"/>
          </a:xfrm>
          <a:prstGeom prst="ellipse">
            <a:avLst/>
          </a:prstGeom>
          <a:solidFill>
            <a:srgbClr val="2ECC9E"/>
          </a:solidFill>
          <a:ln/>
        </p:spPr>
      </p:sp>
      <p:sp>
        <p:nvSpPr>
          <p:cNvPr id="18" name="Text 13"/>
          <p:cNvSpPr/>
          <p:nvPr/>
        </p:nvSpPr>
        <p:spPr>
          <a:xfrm>
            <a:off x="4983480" y="1371600"/>
            <a:ext cx="66568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NetPulse</a:t>
            </a:r>
            <a:endParaRPr lang="en-US" sz="11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120640" y="2395728"/>
          <a:ext cx="6382512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463040"/>
                <a:gridCol w="1371600"/>
                <a:gridCol w="1078992"/>
              </a:tblGrid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9AA3B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שם/תיאור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9AA3B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כתובת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9AA3B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סטטוס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9AA3B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Latency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Google DNS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9AA3B2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8.8.8.8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2ECC9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🟢 פעיל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10ms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מצלמה כניסה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9AA3B2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192.168.1.5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E85C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🔴 אופליין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ראוטר סניף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9AA3B2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10.0.0.1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2ECC9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🟢 פעיל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22ms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שרת גיבוי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9AA3B2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10.0.0.5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E85C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🔴 אופליין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5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2ECC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התרעות והיסטוריה מלאה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2322576" y="1554480"/>
            <a:ext cx="566928" cy="566928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4" name="Image 0" descr="/tmp/netpulse-deck/icons/mai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9977" y="1701881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231136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ctr" indent="0" marL="0">
              <a:buNone/>
            </a:pPr>
            <a:r>
              <a:rPr lang="en-US" sz="13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מייל אוטומטי — בכל נפילה, או סיכום יומי/שעתי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2322576" y="3017520"/>
            <a:ext cx="566928" cy="566928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7" name="Image 1" descr="/tmp/netpulse-deck/icons/char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977" y="3164921"/>
            <a:ext cx="272125" cy="27212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3694176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ctr" indent="0" marL="0">
              <a:buNone/>
            </a:pPr>
            <a:r>
              <a:rPr lang="en-US" sz="13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ייבוא לאקסל עם כל נתוני ההשבתה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2322576" y="4480560"/>
            <a:ext cx="566928" cy="566928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10" name="Image 2" descr="/tmp/netpulse-deck/icons/histor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977" y="4627961"/>
            <a:ext cx="272125" cy="27212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48640" y="5157216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ctr" indent="0" marL="0">
              <a:buNone/>
            </a:pPr>
            <a:r>
              <a:rPr lang="en-US" sz="13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תיעוד מלא של כל אירוע היסטורי</a:t>
            </a:r>
            <a:endParaRPr lang="en-US" sz="1300" dirty="0"/>
          </a:p>
        </p:txBody>
      </p:sp>
      <p:sp>
        <p:nvSpPr>
          <p:cNvPr id="12" name="Shape 7"/>
          <p:cNvSpPr/>
          <p:nvPr/>
        </p:nvSpPr>
        <p:spPr>
          <a:xfrm>
            <a:off x="4983480" y="1371600"/>
            <a:ext cx="6656832" cy="4846320"/>
          </a:xfrm>
          <a:prstGeom prst="roundRect">
            <a:avLst>
              <a:gd name="adj" fmla="val 1509"/>
            </a:avLst>
          </a:prstGeom>
          <a:solidFill>
            <a:srgbClr val="1B1F29"/>
          </a:solidFill>
          <a:ln/>
          <a:effectLst>
            <a:outerShdw sx="100000" sy="100000" kx="0" ky="0" algn="bl" rotWithShape="0" blurRad="127000" dist="38100" dir="5400000">
              <a:srgbClr val="000000">
                <a:alpha val="35000"/>
              </a:srgbClr>
            </a:outerShdw>
          </a:effectLst>
        </p:spPr>
      </p:sp>
      <p:sp>
        <p:nvSpPr>
          <p:cNvPr id="13" name="Shape 8"/>
          <p:cNvSpPr/>
          <p:nvPr/>
        </p:nvSpPr>
        <p:spPr>
          <a:xfrm>
            <a:off x="4983480" y="1371600"/>
            <a:ext cx="6656832" cy="384048"/>
          </a:xfrm>
          <a:prstGeom prst="roundRect">
            <a:avLst>
              <a:gd name="adj" fmla="val 19048"/>
            </a:avLst>
          </a:prstGeom>
          <a:solidFill>
            <a:srgbClr val="0F1218"/>
          </a:solidFill>
          <a:ln/>
        </p:spPr>
      </p:sp>
      <p:sp>
        <p:nvSpPr>
          <p:cNvPr id="14" name="Shape 9"/>
          <p:cNvSpPr/>
          <p:nvPr/>
        </p:nvSpPr>
        <p:spPr>
          <a:xfrm>
            <a:off x="4983480" y="1563624"/>
            <a:ext cx="6656832" cy="192024"/>
          </a:xfrm>
          <a:prstGeom prst="rect">
            <a:avLst/>
          </a:prstGeom>
          <a:solidFill>
            <a:srgbClr val="0F1218"/>
          </a:solidFill>
          <a:ln/>
        </p:spPr>
      </p:sp>
      <p:sp>
        <p:nvSpPr>
          <p:cNvPr id="15" name="Shape 10"/>
          <p:cNvSpPr/>
          <p:nvPr/>
        </p:nvSpPr>
        <p:spPr>
          <a:xfrm>
            <a:off x="5148072" y="1508760"/>
            <a:ext cx="109728" cy="109728"/>
          </a:xfrm>
          <a:prstGeom prst="ellipse">
            <a:avLst/>
          </a:prstGeom>
          <a:solidFill>
            <a:srgbClr val="E85C4A"/>
          </a:solidFill>
          <a:ln/>
        </p:spPr>
      </p:sp>
      <p:sp>
        <p:nvSpPr>
          <p:cNvPr id="16" name="Shape 11"/>
          <p:cNvSpPr/>
          <p:nvPr/>
        </p:nvSpPr>
        <p:spPr>
          <a:xfrm>
            <a:off x="5349240" y="1508760"/>
            <a:ext cx="109728" cy="109728"/>
          </a:xfrm>
          <a:prstGeom prst="ellipse">
            <a:avLst/>
          </a:prstGeom>
          <a:solidFill>
            <a:srgbClr val="E8B84A"/>
          </a:solidFill>
          <a:ln/>
        </p:spPr>
      </p:sp>
      <p:sp>
        <p:nvSpPr>
          <p:cNvPr id="17" name="Shape 12"/>
          <p:cNvSpPr/>
          <p:nvPr/>
        </p:nvSpPr>
        <p:spPr>
          <a:xfrm>
            <a:off x="5550408" y="1508760"/>
            <a:ext cx="109728" cy="109728"/>
          </a:xfrm>
          <a:prstGeom prst="ellipse">
            <a:avLst/>
          </a:prstGeom>
          <a:solidFill>
            <a:srgbClr val="2ECC9E"/>
          </a:solidFill>
          <a:ln/>
        </p:spPr>
      </p:sp>
      <p:sp>
        <p:nvSpPr>
          <p:cNvPr id="18" name="Text 13"/>
          <p:cNvSpPr/>
          <p:nvPr/>
        </p:nvSpPr>
        <p:spPr>
          <a:xfrm>
            <a:off x="4983480" y="1371600"/>
            <a:ext cx="66568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NetPulse</a:t>
            </a:r>
            <a:endParaRPr lang="en-US" sz="1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120640" y="2807208"/>
          <a:ext cx="6382512" cy="914400"/>
        </p:xfrm>
        <a:graphic>
          <a:graphicData uri="http://schemas.openxmlformats.org/drawingml/2006/table">
            <a:tbl>
              <a:tblPr/>
              <a:tblGrid>
                <a:gridCol w="1554480"/>
                <a:gridCol w="1463040"/>
                <a:gridCol w="1463040"/>
                <a:gridCol w="1261872"/>
              </a:tblGrid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9AA3B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כתובת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9AA3B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זמן נפילה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9AA3B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זמן חזרה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9AA3B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משך השבתה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9AA3B2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192.168.1.5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08:14:02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08:41:37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E85C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27m 35s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9AA3B2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10.0.0.5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02:03:11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02:05:40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E85C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2m 29s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9AA3B2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8.8.8.8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23:58:00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F5F6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23:59:12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E85C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1m 12s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F2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5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501488" y="1005840"/>
            <a:ext cx="1188720" cy="1188720"/>
          </a:xfrm>
          <a:prstGeom prst="ellipse">
            <a:avLst/>
          </a:prstGeom>
          <a:solidFill>
            <a:srgbClr val="1B3B34"/>
          </a:solidFill>
          <a:ln/>
        </p:spPr>
      </p:sp>
      <p:pic>
        <p:nvPicPr>
          <p:cNvPr id="3" name="Image 0" descr="/tmp/netpulse-deck/icons/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0555" y="1314907"/>
            <a:ext cx="570586" cy="57058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1520" y="2468880"/>
            <a:ext cx="1072865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3400" b="1" dirty="0">
                <a:solidFill>
                  <a:srgbClr val="F5F6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היה הראשון לדעת — לא האחרון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1188720" y="3383280"/>
            <a:ext cx="981425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700" dirty="0">
                <a:solidFill>
                  <a:srgbClr val="9AA3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המערכת NetPulse מנטרת בשבילך, כל הזמן, כדי שהלקוח לא יהיה זה שמודיע לך על התקלה.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3718408" y="4297680"/>
            <a:ext cx="4754880" cy="822960"/>
          </a:xfrm>
          <a:prstGeom prst="roundRect">
            <a:avLst>
              <a:gd name="adj" fmla="val 13333"/>
            </a:avLst>
          </a:prstGeom>
          <a:solidFill>
            <a:srgbClr val="1B1F29"/>
          </a:solidFill>
          <a:ln/>
        </p:spPr>
      </p:sp>
      <p:sp>
        <p:nvSpPr>
          <p:cNvPr id="7" name="Text 4"/>
          <p:cNvSpPr/>
          <p:nvPr/>
        </p:nvSpPr>
        <p:spPr>
          <a:xfrm>
            <a:off x="3901288" y="4297680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400" i="1" dirty="0">
                <a:solidFill>
                  <a:srgbClr val="2ECC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מוכנים להתחיל? — [פרטי קשר / תיאום הדגמה]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2026-08-08T14:32:12Z</dcterms:created>
  <dcterms:modified xsi:type="dcterms:W3CDTF">2026-08-08T14:32:12Z</dcterms:modified>
</cp:coreProperties>
</file>