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png"/><Relationship Id="rId3" Type="http://schemas.openxmlformats.org/officeDocument/2006/relationships/image" Target="../media/image-2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image" Target="../media/image-3-3.png"/><Relationship Id="rId4" Type="http://schemas.openxmlformats.org/officeDocument/2006/relationships/image" Target="../media/image-3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image" Target="../media/image-4-3.png"/><Relationship Id="rId4" Type="http://schemas.openxmlformats.org/officeDocument/2006/relationships/image" Target="../media/image-4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image" Target="../media/image-5-3.png"/><Relationship Id="rId4" Type="http://schemas.openxmlformats.org/officeDocument/2006/relationships/image" Target="../media/image-5-4.png"/><Relationship Id="rId5" Type="http://schemas.openxmlformats.org/officeDocument/2006/relationships/image" Target="../media/image-5-5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image" Target="../media/image-6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png"/><Relationship Id="rId3" Type="http://schemas.openxmlformats.org/officeDocument/2006/relationships/image" Target="../media/image-7-3.png"/><Relationship Id="rId4" Type="http://schemas.openxmlformats.org/officeDocument/2006/relationships/image" Target="../media/image-7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image" Target="../media/image-8-3.png"/><Relationship Id="rId4" Type="http://schemas.openxmlformats.org/officeDocument/2006/relationships/image" Target="../media/image-8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image" Target="../media/image-9-3.png"/><Relationship Id="rId4" Type="http://schemas.openxmlformats.org/officeDocument/2006/relationships/image" Target="../media/image-9-4.png"/><Relationship Id="rId5" Type="http://schemas.openxmlformats.org/officeDocument/2006/relationships/image" Target="../media/image-9-5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A0E1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351215" y="-2011680"/>
            <a:ext cx="5943600" cy="5943600"/>
          </a:xfrm>
          <a:prstGeom prst="ellipse">
            <a:avLst/>
          </a:prstGeom>
          <a:solidFill>
            <a:srgbClr val="141D35"/>
          </a:solidFill>
          <a:ln/>
        </p:spPr>
      </p:sp>
      <p:sp>
        <p:nvSpPr>
          <p:cNvPr id="3" name="Shape 1"/>
          <p:cNvSpPr/>
          <p:nvPr/>
        </p:nvSpPr>
        <p:spPr>
          <a:xfrm>
            <a:off x="-2286000" y="4114800"/>
            <a:ext cx="4572000" cy="4572000"/>
          </a:xfrm>
          <a:prstGeom prst="ellipse">
            <a:avLst/>
          </a:prstGeom>
          <a:solidFill>
            <a:srgbClr val="141D35"/>
          </a:solidFill>
          <a:ln/>
        </p:spPr>
      </p:sp>
      <p:sp>
        <p:nvSpPr>
          <p:cNvPr id="4" name="Shape 2"/>
          <p:cNvSpPr/>
          <p:nvPr/>
        </p:nvSpPr>
        <p:spPr>
          <a:xfrm>
            <a:off x="5592928" y="1417320"/>
            <a:ext cx="1005840" cy="1005840"/>
          </a:xfrm>
          <a:prstGeom prst="ellipse">
            <a:avLst/>
          </a:prstGeom>
          <a:solidFill>
            <a:srgbClr val="10B981"/>
          </a:solidFill>
          <a:ln/>
        </p:spPr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864504" y="1688897"/>
            <a:ext cx="462686" cy="462686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0" y="2697480"/>
            <a:ext cx="12191695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spc="300" kern="0" dirty="0">
                <a:solidFill>
                  <a:srgbClr val="10B98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סקירה למשקיעים</a:t>
            </a:r>
            <a:endParaRPr lang="en-US" sz="1400" dirty="0"/>
          </a:p>
        </p:txBody>
      </p:sp>
      <p:sp>
        <p:nvSpPr>
          <p:cNvPr id="7" name="Text 4"/>
          <p:cNvSpPr/>
          <p:nvPr/>
        </p:nvSpPr>
        <p:spPr>
          <a:xfrm>
            <a:off x="457200" y="3063240"/>
            <a:ext cx="11277295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5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TradeBot AI</a:t>
            </a:r>
            <a:endParaRPr lang="en-US" sz="5400" dirty="0"/>
          </a:p>
        </p:txBody>
      </p:sp>
      <p:sp>
        <p:nvSpPr>
          <p:cNvPr id="8" name="Text 5"/>
          <p:cNvSpPr/>
          <p:nvPr/>
        </p:nvSpPr>
        <p:spPr>
          <a:xfrm>
            <a:off x="1371600" y="4160520"/>
            <a:ext cx="9448495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9FAAC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מסחר אוטומטי מבוסס בינה מלאכותית — מניות וקריפטו, לכולם</a:t>
            </a:r>
            <a:endParaRPr lang="en-US" sz="1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A0E1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2743200" y="-2286000"/>
            <a:ext cx="5486400" cy="5486400"/>
          </a:xfrm>
          <a:prstGeom prst="ellipse">
            <a:avLst/>
          </a:prstGeom>
          <a:solidFill>
            <a:srgbClr val="141D35"/>
          </a:solidFill>
          <a:ln/>
        </p:spPr>
      </p:sp>
      <p:sp>
        <p:nvSpPr>
          <p:cNvPr id="3" name="Shape 1"/>
          <p:cNvSpPr/>
          <p:nvPr/>
        </p:nvSpPr>
        <p:spPr>
          <a:xfrm>
            <a:off x="5638648" y="1554480"/>
            <a:ext cx="914400" cy="914400"/>
          </a:xfrm>
          <a:prstGeom prst="ellipse">
            <a:avLst/>
          </a:prstGeom>
          <a:solidFill>
            <a:srgbClr val="10B981"/>
          </a:solidFill>
          <a:ln/>
        </p:spPr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885536" y="1801368"/>
            <a:ext cx="420624" cy="420624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097280" y="2880360"/>
            <a:ext cx="9997135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נבנה כדי להנגיש מסחר ממושמע ואוטומטי לכולם.</a:t>
            </a:r>
            <a:endParaRPr lang="en-US" sz="2600" dirty="0"/>
          </a:p>
        </p:txBody>
      </p:sp>
      <p:sp>
        <p:nvSpPr>
          <p:cNvPr id="6" name="Text 3"/>
          <p:cNvSpPr/>
          <p:nvPr/>
        </p:nvSpPr>
        <p:spPr>
          <a:xfrm>
            <a:off x="0" y="4297680"/>
            <a:ext cx="12191695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spc="200" kern="0" dirty="0">
                <a:solidFill>
                  <a:srgbClr val="10B98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ליצירת קשר</a:t>
            </a:r>
            <a:endParaRPr lang="en-US" sz="1200" dirty="0"/>
          </a:p>
        </p:txBody>
      </p:sp>
      <p:sp>
        <p:nvSpPr>
          <p:cNvPr id="7" name="Text 4"/>
          <p:cNvSpPr/>
          <p:nvPr/>
        </p:nvSpPr>
        <p:spPr>
          <a:xfrm>
            <a:off x="0" y="4617720"/>
            <a:ext cx="12191695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9FAAC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 שם ]  ·  [ אימייל ]  ·  [ אתר ]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911535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3200" b="1" dirty="0">
                <a:solidFill>
                  <a:srgbClr val="0B12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הסוחר הפרטי נלחם בקרב לא הוגן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640080" y="2103120"/>
            <a:ext cx="3393338" cy="3383280"/>
          </a:xfrm>
          <a:prstGeom prst="roundRect">
            <a:avLst>
              <a:gd name="adj" fmla="val 3243"/>
            </a:avLst>
          </a:prstGeom>
          <a:solidFill>
            <a:srgbClr val="F3F5F8"/>
          </a:solidFill>
          <a:ln/>
          <a:effectLst>
            <a:outerShdw sx="100000" sy="100000" kx="0" ky="0" algn="bl" rotWithShape="0" blurRad="101600" dist="38100" dir="5400000">
              <a:srgbClr val="1E2761">
                <a:alpha val="12000"/>
              </a:srgbClr>
            </a:outerShdw>
          </a:effectLst>
        </p:spPr>
      </p:sp>
      <p:sp>
        <p:nvSpPr>
          <p:cNvPr id="4" name="Shape 2"/>
          <p:cNvSpPr/>
          <p:nvPr/>
        </p:nvSpPr>
        <p:spPr>
          <a:xfrm>
            <a:off x="1925269" y="2514600"/>
            <a:ext cx="822960" cy="822960"/>
          </a:xfrm>
          <a:prstGeom prst="ellipse">
            <a:avLst/>
          </a:prstGeom>
          <a:solidFill>
            <a:srgbClr val="10B981"/>
          </a:solidFill>
          <a:ln/>
        </p:spPr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147468" y="2736799"/>
            <a:ext cx="378562" cy="378562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914400" y="3520440"/>
            <a:ext cx="284469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B12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אין זמן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960120" y="4023360"/>
            <a:ext cx="2753258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300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השווקים זזים 24/7 בין מניות לקריפטו — כמעט אף אחד לא יכול לעקוב כל היום.</a:t>
            </a:r>
            <a:endParaRPr lang="en-US" sz="1300" dirty="0"/>
          </a:p>
        </p:txBody>
      </p:sp>
      <p:sp>
        <p:nvSpPr>
          <p:cNvPr id="8" name="Shape 5"/>
          <p:cNvSpPr/>
          <p:nvPr/>
        </p:nvSpPr>
        <p:spPr>
          <a:xfrm>
            <a:off x="4399178" y="2103120"/>
            <a:ext cx="3393338" cy="3383280"/>
          </a:xfrm>
          <a:prstGeom prst="roundRect">
            <a:avLst>
              <a:gd name="adj" fmla="val 3243"/>
            </a:avLst>
          </a:prstGeom>
          <a:solidFill>
            <a:srgbClr val="F3F5F8"/>
          </a:solidFill>
          <a:ln/>
          <a:effectLst>
            <a:outerShdw sx="100000" sy="100000" kx="0" ky="0" algn="bl" rotWithShape="0" blurRad="101600" dist="38100" dir="5400000">
              <a:srgbClr val="1E2761">
                <a:alpha val="12000"/>
              </a:srgbClr>
            </a:outerShdw>
          </a:effectLst>
        </p:spPr>
      </p:sp>
      <p:sp>
        <p:nvSpPr>
          <p:cNvPr id="9" name="Shape 6"/>
          <p:cNvSpPr/>
          <p:nvPr/>
        </p:nvSpPr>
        <p:spPr>
          <a:xfrm>
            <a:off x="5684368" y="2514600"/>
            <a:ext cx="822960" cy="822960"/>
          </a:xfrm>
          <a:prstGeom prst="ellipse">
            <a:avLst/>
          </a:prstGeom>
          <a:solidFill>
            <a:srgbClr val="10B981"/>
          </a:solidFill>
          <a:ln/>
        </p:spPr>
      </p:sp>
      <p:pic>
        <p:nvPicPr>
          <p:cNvPr id="10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06567" y="2736799"/>
            <a:ext cx="378562" cy="378562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4673498" y="3520440"/>
            <a:ext cx="284469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B12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החלטות רגשיות</a:t>
            </a:r>
            <a:endParaRPr lang="en-US" sz="1800" dirty="0"/>
          </a:p>
        </p:txBody>
      </p:sp>
      <p:sp>
        <p:nvSpPr>
          <p:cNvPr id="12" name="Text 8"/>
          <p:cNvSpPr/>
          <p:nvPr/>
        </p:nvSpPr>
        <p:spPr>
          <a:xfrm>
            <a:off x="4719218" y="4023360"/>
            <a:ext cx="2753258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300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פחד ותאוות בצע גורמים לרוב ההפסדים — לא חוסר מידע.</a:t>
            </a:r>
            <a:endParaRPr lang="en-US" sz="1300" dirty="0"/>
          </a:p>
        </p:txBody>
      </p:sp>
      <p:sp>
        <p:nvSpPr>
          <p:cNvPr id="13" name="Shape 9"/>
          <p:cNvSpPr/>
          <p:nvPr/>
        </p:nvSpPr>
        <p:spPr>
          <a:xfrm>
            <a:off x="8158277" y="2103120"/>
            <a:ext cx="3393338" cy="3383280"/>
          </a:xfrm>
          <a:prstGeom prst="roundRect">
            <a:avLst>
              <a:gd name="adj" fmla="val 3243"/>
            </a:avLst>
          </a:prstGeom>
          <a:solidFill>
            <a:srgbClr val="F3F5F8"/>
          </a:solidFill>
          <a:ln/>
          <a:effectLst>
            <a:outerShdw sx="100000" sy="100000" kx="0" ky="0" algn="bl" rotWithShape="0" blurRad="101600" dist="38100" dir="5400000">
              <a:srgbClr val="1E2761">
                <a:alpha val="12000"/>
              </a:srgbClr>
            </a:outerShdw>
          </a:effectLst>
        </p:spPr>
      </p:sp>
      <p:sp>
        <p:nvSpPr>
          <p:cNvPr id="14" name="Shape 10"/>
          <p:cNvSpPr/>
          <p:nvPr/>
        </p:nvSpPr>
        <p:spPr>
          <a:xfrm>
            <a:off x="9443466" y="2514600"/>
            <a:ext cx="822960" cy="822960"/>
          </a:xfrm>
          <a:prstGeom prst="ellipse">
            <a:avLst/>
          </a:prstGeom>
          <a:solidFill>
            <a:srgbClr val="10B981"/>
          </a:solidFill>
          <a:ln/>
        </p:spPr>
      </p:sp>
      <p:pic>
        <p:nvPicPr>
          <p:cNvPr id="15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65665" y="2736799"/>
            <a:ext cx="378562" cy="378562"/>
          </a:xfrm>
          <a:prstGeom prst="rect">
            <a:avLst/>
          </a:prstGeom>
        </p:spPr>
      </p:pic>
      <p:sp>
        <p:nvSpPr>
          <p:cNvPr id="16" name="Text 11"/>
          <p:cNvSpPr/>
          <p:nvPr/>
        </p:nvSpPr>
        <p:spPr>
          <a:xfrm>
            <a:off x="8432597" y="3520440"/>
            <a:ext cx="284469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B12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כלים מפוזרים</a:t>
            </a:r>
            <a:endParaRPr lang="en-US" sz="1800" dirty="0"/>
          </a:p>
        </p:txBody>
      </p:sp>
      <p:sp>
        <p:nvSpPr>
          <p:cNvPr id="17" name="Text 12"/>
          <p:cNvSpPr/>
          <p:nvPr/>
        </p:nvSpPr>
        <p:spPr>
          <a:xfrm>
            <a:off x="8478317" y="4023360"/>
            <a:ext cx="2753258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300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אפליקציות גרפים, ברוקרים וכלי ניהול סיכונים כמעט אף פעם לא עובדים יחד.</a:t>
            </a:r>
            <a:endParaRPr lang="en-US" sz="1300" dirty="0"/>
          </a:p>
        </p:txBody>
      </p:sp>
      <p:sp>
        <p:nvSpPr>
          <p:cNvPr id="18" name="Text 13"/>
          <p:cNvSpPr/>
          <p:nvPr/>
        </p:nvSpPr>
        <p:spPr>
          <a:xfrm>
            <a:off x="6156655" y="640080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TradeBot AI — סקירה למשקיעים</a:t>
            </a:r>
            <a:endParaRPr lang="en-US" sz="900" dirty="0"/>
          </a:p>
        </p:txBody>
      </p:sp>
      <p:sp>
        <p:nvSpPr>
          <p:cNvPr id="19" name="Text 14"/>
          <p:cNvSpPr/>
          <p:nvPr/>
        </p:nvSpPr>
        <p:spPr>
          <a:xfrm>
            <a:off x="548640" y="640080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911535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3000" b="1" dirty="0">
                <a:solidFill>
                  <a:srgbClr val="0B12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TradeBot AI: בוט מסחר אישי, שעובד בשבילך</a:t>
            </a:r>
            <a:endParaRPr lang="en-US" sz="3000" dirty="0"/>
          </a:p>
        </p:txBody>
      </p:sp>
      <p:sp>
        <p:nvSpPr>
          <p:cNvPr id="3" name="Shape 1"/>
          <p:cNvSpPr/>
          <p:nvPr/>
        </p:nvSpPr>
        <p:spPr>
          <a:xfrm>
            <a:off x="10911535" y="2011680"/>
            <a:ext cx="640080" cy="640080"/>
          </a:xfrm>
          <a:prstGeom prst="ellipse">
            <a:avLst/>
          </a:prstGeom>
          <a:solidFill>
            <a:srgbClr val="10B981"/>
          </a:solidFill>
          <a:ln/>
        </p:spPr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084357" y="2184502"/>
            <a:ext cx="294437" cy="294437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1280160" y="1938528"/>
            <a:ext cx="9631375" cy="786384"/>
          </a:xfrm>
          <a:prstGeom prst="roundRect">
            <a:avLst>
              <a:gd name="adj" fmla="val 11628"/>
            </a:avLst>
          </a:prstGeom>
          <a:solidFill>
            <a:srgbClr val="F3F5F8"/>
          </a:solidFill>
          <a:ln/>
        </p:spPr>
      </p:sp>
      <p:sp>
        <p:nvSpPr>
          <p:cNvPr id="6" name="Text 3"/>
          <p:cNvSpPr/>
          <p:nvPr/>
        </p:nvSpPr>
        <p:spPr>
          <a:xfrm>
            <a:off x="1280160" y="1965960"/>
            <a:ext cx="9357055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600" dirty="0">
                <a:solidFill>
                  <a:srgbClr val="0B12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איתותים מבוססי בינה מלאכותית על מדד S&amp;P 500 ומטבעות קריפטו מובילים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10911535" y="3063240"/>
            <a:ext cx="640080" cy="640080"/>
          </a:xfrm>
          <a:prstGeom prst="ellipse">
            <a:avLst/>
          </a:prstGeom>
          <a:solidFill>
            <a:srgbClr val="10B981"/>
          </a:solidFill>
          <a:ln/>
        </p:spPr>
      </p:sp>
      <p:pic>
        <p:nvPicPr>
          <p:cNvPr id="8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84357" y="3236062"/>
            <a:ext cx="294437" cy="294437"/>
          </a:xfrm>
          <a:prstGeom prst="rect">
            <a:avLst/>
          </a:prstGeom>
        </p:spPr>
      </p:pic>
      <p:sp>
        <p:nvSpPr>
          <p:cNvPr id="9" name="Shape 5"/>
          <p:cNvSpPr/>
          <p:nvPr/>
        </p:nvSpPr>
        <p:spPr>
          <a:xfrm>
            <a:off x="1280160" y="2990088"/>
            <a:ext cx="9631375" cy="786384"/>
          </a:xfrm>
          <a:prstGeom prst="roundRect">
            <a:avLst>
              <a:gd name="adj" fmla="val 11628"/>
            </a:avLst>
          </a:prstGeom>
          <a:solidFill>
            <a:srgbClr val="F3F5F8"/>
          </a:solidFill>
          <a:ln/>
        </p:spPr>
      </p:sp>
      <p:sp>
        <p:nvSpPr>
          <p:cNvPr id="10" name="Text 6"/>
          <p:cNvSpPr/>
          <p:nvPr/>
        </p:nvSpPr>
        <p:spPr>
          <a:xfrm>
            <a:off x="1280160" y="3017520"/>
            <a:ext cx="9357055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600" dirty="0">
                <a:solidFill>
                  <a:srgbClr val="0B12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פוזיציות Long ו-Short, לגמרי אוטומטי</a:t>
            </a:r>
            <a:endParaRPr lang="en-US" sz="1600" dirty="0"/>
          </a:p>
        </p:txBody>
      </p:sp>
      <p:sp>
        <p:nvSpPr>
          <p:cNvPr id="11" name="Shape 7"/>
          <p:cNvSpPr/>
          <p:nvPr/>
        </p:nvSpPr>
        <p:spPr>
          <a:xfrm>
            <a:off x="10911535" y="4114800"/>
            <a:ext cx="640080" cy="640080"/>
          </a:xfrm>
          <a:prstGeom prst="ellipse">
            <a:avLst/>
          </a:prstGeom>
          <a:solidFill>
            <a:srgbClr val="10B981"/>
          </a:solidFill>
          <a:ln/>
        </p:spPr>
      </p:sp>
      <p:pic>
        <p:nvPicPr>
          <p:cNvPr id="12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84357" y="4287622"/>
            <a:ext cx="294437" cy="294437"/>
          </a:xfrm>
          <a:prstGeom prst="rect">
            <a:avLst/>
          </a:prstGeom>
        </p:spPr>
      </p:pic>
      <p:sp>
        <p:nvSpPr>
          <p:cNvPr id="13" name="Shape 8"/>
          <p:cNvSpPr/>
          <p:nvPr/>
        </p:nvSpPr>
        <p:spPr>
          <a:xfrm>
            <a:off x="1280160" y="4041648"/>
            <a:ext cx="9631375" cy="786384"/>
          </a:xfrm>
          <a:prstGeom prst="roundRect">
            <a:avLst>
              <a:gd name="adj" fmla="val 11628"/>
            </a:avLst>
          </a:prstGeom>
          <a:solidFill>
            <a:srgbClr val="F3F5F8"/>
          </a:solidFill>
          <a:ln/>
        </p:spPr>
      </p:sp>
      <p:sp>
        <p:nvSpPr>
          <p:cNvPr id="14" name="Text 9"/>
          <p:cNvSpPr/>
          <p:nvPr/>
        </p:nvSpPr>
        <p:spPr>
          <a:xfrm>
            <a:off x="1280160" y="4069080"/>
            <a:ext cx="9357055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600" dirty="0">
                <a:solidFill>
                  <a:srgbClr val="0B12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רץ ברציפות בענן — בלי צורך במחשב פתוח</a:t>
            </a:r>
            <a:endParaRPr lang="en-US" sz="1600" dirty="0"/>
          </a:p>
        </p:txBody>
      </p:sp>
      <p:sp>
        <p:nvSpPr>
          <p:cNvPr id="15" name="Shape 10"/>
          <p:cNvSpPr/>
          <p:nvPr/>
        </p:nvSpPr>
        <p:spPr>
          <a:xfrm>
            <a:off x="10911535" y="5166360"/>
            <a:ext cx="640080" cy="640080"/>
          </a:xfrm>
          <a:prstGeom prst="ellipse">
            <a:avLst/>
          </a:prstGeom>
          <a:solidFill>
            <a:srgbClr val="10B981"/>
          </a:solidFill>
          <a:ln/>
        </p:spPr>
      </p:sp>
      <p:pic>
        <p:nvPicPr>
          <p:cNvPr id="16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84357" y="5339182"/>
            <a:ext cx="294437" cy="294437"/>
          </a:xfrm>
          <a:prstGeom prst="rect">
            <a:avLst/>
          </a:prstGeom>
        </p:spPr>
      </p:pic>
      <p:sp>
        <p:nvSpPr>
          <p:cNvPr id="17" name="Shape 11"/>
          <p:cNvSpPr/>
          <p:nvPr/>
        </p:nvSpPr>
        <p:spPr>
          <a:xfrm>
            <a:off x="1280160" y="5093208"/>
            <a:ext cx="9631375" cy="786384"/>
          </a:xfrm>
          <a:prstGeom prst="roundRect">
            <a:avLst>
              <a:gd name="adj" fmla="val 11628"/>
            </a:avLst>
          </a:prstGeom>
          <a:solidFill>
            <a:srgbClr val="F3F5F8"/>
          </a:solidFill>
          <a:ln/>
        </p:spPr>
      </p:sp>
      <p:sp>
        <p:nvSpPr>
          <p:cNvPr id="18" name="Text 12"/>
          <p:cNvSpPr/>
          <p:nvPr/>
        </p:nvSpPr>
        <p:spPr>
          <a:xfrm>
            <a:off x="1280160" y="5120640"/>
            <a:ext cx="9357055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600" dirty="0">
                <a:solidFill>
                  <a:srgbClr val="0B12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לכל משתמש בוט ותיק מסחר נפרדים ומבודדים משלו</a:t>
            </a:r>
            <a:endParaRPr lang="en-US" sz="1600" dirty="0"/>
          </a:p>
        </p:txBody>
      </p:sp>
      <p:sp>
        <p:nvSpPr>
          <p:cNvPr id="19" name="Text 13"/>
          <p:cNvSpPr/>
          <p:nvPr/>
        </p:nvSpPr>
        <p:spPr>
          <a:xfrm>
            <a:off x="6156655" y="640080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TradeBot AI — סקירה למשקיעים</a:t>
            </a:r>
            <a:endParaRPr lang="en-US" sz="900" dirty="0"/>
          </a:p>
        </p:txBody>
      </p:sp>
      <p:sp>
        <p:nvSpPr>
          <p:cNvPr id="20" name="Text 14"/>
          <p:cNvSpPr/>
          <p:nvPr/>
        </p:nvSpPr>
        <p:spPr>
          <a:xfrm>
            <a:off x="548640" y="640080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911535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3200" b="1" dirty="0">
                <a:solidFill>
                  <a:srgbClr val="0B12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איך זה עובד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640080" y="2377440"/>
            <a:ext cx="2487854" cy="3017520"/>
          </a:xfrm>
          <a:prstGeom prst="roundRect">
            <a:avLst>
              <a:gd name="adj" fmla="val 4411"/>
            </a:avLst>
          </a:prstGeom>
          <a:solidFill>
            <a:srgbClr val="F3F5F8"/>
          </a:solidFill>
          <a:ln/>
        </p:spPr>
      </p:sp>
      <p:sp>
        <p:nvSpPr>
          <p:cNvPr id="4" name="Text 2"/>
          <p:cNvSpPr/>
          <p:nvPr/>
        </p:nvSpPr>
        <p:spPr>
          <a:xfrm>
            <a:off x="868680" y="256032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10B98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2200" dirty="0"/>
          </a:p>
        </p:txBody>
      </p:sp>
      <p:sp>
        <p:nvSpPr>
          <p:cNvPr id="5" name="Shape 3"/>
          <p:cNvSpPr/>
          <p:nvPr/>
        </p:nvSpPr>
        <p:spPr>
          <a:xfrm>
            <a:off x="1518247" y="3154680"/>
            <a:ext cx="731520" cy="731520"/>
          </a:xfrm>
          <a:prstGeom prst="ellipse">
            <a:avLst/>
          </a:prstGeom>
          <a:solidFill>
            <a:srgbClr val="10B981"/>
          </a:solidFill>
          <a:ln/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15757" y="3352190"/>
            <a:ext cx="336499" cy="336499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868680" y="4069080"/>
            <a:ext cx="2030654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0B12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ביצוע ומעקב</a:t>
            </a:r>
            <a:endParaRPr lang="en-US" sz="1600" dirty="0"/>
          </a:p>
        </p:txBody>
      </p:sp>
      <p:sp>
        <p:nvSpPr>
          <p:cNvPr id="8" name="Text 5"/>
          <p:cNvSpPr/>
          <p:nvPr/>
        </p:nvSpPr>
        <p:spPr>
          <a:xfrm>
            <a:off x="896112" y="4480560"/>
            <a:ext cx="197579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150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העסקה מבוצעת ונעקבת בזמן אמת, עם היסטוריה מלאה</a:t>
            </a:r>
            <a:endParaRPr lang="en-US" sz="1150" dirty="0"/>
          </a:p>
        </p:txBody>
      </p:sp>
      <p:sp>
        <p:nvSpPr>
          <p:cNvPr id="9" name="Text 6"/>
          <p:cNvSpPr/>
          <p:nvPr/>
        </p:nvSpPr>
        <p:spPr>
          <a:xfrm>
            <a:off x="3146222" y="3611880"/>
            <a:ext cx="28346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10B98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←</a:t>
            </a:r>
            <a:endParaRPr lang="en-US" sz="2000" dirty="0"/>
          </a:p>
        </p:txBody>
      </p:sp>
      <p:sp>
        <p:nvSpPr>
          <p:cNvPr id="10" name="Shape 7"/>
          <p:cNvSpPr/>
          <p:nvPr/>
        </p:nvSpPr>
        <p:spPr>
          <a:xfrm>
            <a:off x="3447974" y="2377440"/>
            <a:ext cx="2487854" cy="3017520"/>
          </a:xfrm>
          <a:prstGeom prst="roundRect">
            <a:avLst>
              <a:gd name="adj" fmla="val 4411"/>
            </a:avLst>
          </a:prstGeom>
          <a:solidFill>
            <a:srgbClr val="F3F5F8"/>
          </a:solidFill>
          <a:ln/>
        </p:spPr>
      </p:sp>
      <p:sp>
        <p:nvSpPr>
          <p:cNvPr id="11" name="Text 8"/>
          <p:cNvSpPr/>
          <p:nvPr/>
        </p:nvSpPr>
        <p:spPr>
          <a:xfrm>
            <a:off x="3676574" y="256032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10B98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2200" dirty="0"/>
          </a:p>
        </p:txBody>
      </p:sp>
      <p:sp>
        <p:nvSpPr>
          <p:cNvPr id="12" name="Shape 9"/>
          <p:cNvSpPr/>
          <p:nvPr/>
        </p:nvSpPr>
        <p:spPr>
          <a:xfrm>
            <a:off x="4326141" y="3154680"/>
            <a:ext cx="731520" cy="731520"/>
          </a:xfrm>
          <a:prstGeom prst="ellipse">
            <a:avLst/>
          </a:prstGeom>
          <a:solidFill>
            <a:srgbClr val="10B981"/>
          </a:solidFill>
          <a:ln/>
        </p:spPr>
      </p:sp>
      <p:pic>
        <p:nvPicPr>
          <p:cNvPr id="1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23651" y="3352190"/>
            <a:ext cx="336499" cy="336499"/>
          </a:xfrm>
          <a:prstGeom prst="rect">
            <a:avLst/>
          </a:prstGeom>
        </p:spPr>
      </p:pic>
      <p:sp>
        <p:nvSpPr>
          <p:cNvPr id="14" name="Text 10"/>
          <p:cNvSpPr/>
          <p:nvPr/>
        </p:nvSpPr>
        <p:spPr>
          <a:xfrm>
            <a:off x="3676574" y="4069080"/>
            <a:ext cx="2030654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0B12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בדיקת סיכון</a:t>
            </a:r>
            <a:endParaRPr lang="en-US" sz="1600" dirty="0"/>
          </a:p>
        </p:txBody>
      </p:sp>
      <p:sp>
        <p:nvSpPr>
          <p:cNvPr id="15" name="Text 11"/>
          <p:cNvSpPr/>
          <p:nvPr/>
        </p:nvSpPr>
        <p:spPr>
          <a:xfrm>
            <a:off x="3704006" y="4480560"/>
            <a:ext cx="197579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150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גודל פוזיציה, סטופ-לוס והגבלות יומיות מופעלים אוטומטית</a:t>
            </a:r>
            <a:endParaRPr lang="en-US" sz="1150" dirty="0"/>
          </a:p>
        </p:txBody>
      </p:sp>
      <p:sp>
        <p:nvSpPr>
          <p:cNvPr id="16" name="Text 12"/>
          <p:cNvSpPr/>
          <p:nvPr/>
        </p:nvSpPr>
        <p:spPr>
          <a:xfrm>
            <a:off x="5954116" y="3611880"/>
            <a:ext cx="28346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10B98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←</a:t>
            </a:r>
            <a:endParaRPr lang="en-US" sz="2000" dirty="0"/>
          </a:p>
        </p:txBody>
      </p:sp>
      <p:sp>
        <p:nvSpPr>
          <p:cNvPr id="17" name="Shape 13"/>
          <p:cNvSpPr/>
          <p:nvPr/>
        </p:nvSpPr>
        <p:spPr>
          <a:xfrm>
            <a:off x="6255868" y="2377440"/>
            <a:ext cx="2487854" cy="3017520"/>
          </a:xfrm>
          <a:prstGeom prst="roundRect">
            <a:avLst>
              <a:gd name="adj" fmla="val 4411"/>
            </a:avLst>
          </a:prstGeom>
          <a:solidFill>
            <a:srgbClr val="F3F5F8"/>
          </a:solidFill>
          <a:ln/>
        </p:spPr>
      </p:sp>
      <p:sp>
        <p:nvSpPr>
          <p:cNvPr id="18" name="Text 14"/>
          <p:cNvSpPr/>
          <p:nvPr/>
        </p:nvSpPr>
        <p:spPr>
          <a:xfrm>
            <a:off x="6484468" y="256032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10B98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2200" dirty="0"/>
          </a:p>
        </p:txBody>
      </p:sp>
      <p:sp>
        <p:nvSpPr>
          <p:cNvPr id="19" name="Shape 15"/>
          <p:cNvSpPr/>
          <p:nvPr/>
        </p:nvSpPr>
        <p:spPr>
          <a:xfrm>
            <a:off x="7134034" y="3154680"/>
            <a:ext cx="731520" cy="731520"/>
          </a:xfrm>
          <a:prstGeom prst="ellipse">
            <a:avLst/>
          </a:prstGeom>
          <a:solidFill>
            <a:srgbClr val="10B981"/>
          </a:solidFill>
          <a:ln/>
        </p:spPr>
      </p:sp>
      <p:pic>
        <p:nvPicPr>
          <p:cNvPr id="20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31545" y="3352190"/>
            <a:ext cx="336499" cy="336499"/>
          </a:xfrm>
          <a:prstGeom prst="rect">
            <a:avLst/>
          </a:prstGeom>
        </p:spPr>
      </p:pic>
      <p:sp>
        <p:nvSpPr>
          <p:cNvPr id="21" name="Text 16"/>
          <p:cNvSpPr/>
          <p:nvPr/>
        </p:nvSpPr>
        <p:spPr>
          <a:xfrm>
            <a:off x="6484468" y="4069080"/>
            <a:ext cx="2030654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0B12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איתות</a:t>
            </a:r>
            <a:endParaRPr lang="en-US" sz="1600" dirty="0"/>
          </a:p>
        </p:txBody>
      </p:sp>
      <p:sp>
        <p:nvSpPr>
          <p:cNvPr id="22" name="Text 17"/>
          <p:cNvSpPr/>
          <p:nvPr/>
        </p:nvSpPr>
        <p:spPr>
          <a:xfrm>
            <a:off x="6511900" y="4480560"/>
            <a:ext cx="197579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150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אסטרטגיית ה-AI מייצרת איתות קנייה/מכירה עם ציון ביטחון</a:t>
            </a:r>
            <a:endParaRPr lang="en-US" sz="1150" dirty="0"/>
          </a:p>
        </p:txBody>
      </p:sp>
      <p:sp>
        <p:nvSpPr>
          <p:cNvPr id="23" name="Text 18"/>
          <p:cNvSpPr/>
          <p:nvPr/>
        </p:nvSpPr>
        <p:spPr>
          <a:xfrm>
            <a:off x="8762009" y="3611880"/>
            <a:ext cx="28346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10B98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←</a:t>
            </a:r>
            <a:endParaRPr lang="en-US" sz="2000" dirty="0"/>
          </a:p>
        </p:txBody>
      </p:sp>
      <p:sp>
        <p:nvSpPr>
          <p:cNvPr id="24" name="Shape 19"/>
          <p:cNvSpPr/>
          <p:nvPr/>
        </p:nvSpPr>
        <p:spPr>
          <a:xfrm>
            <a:off x="9063761" y="2377440"/>
            <a:ext cx="2487854" cy="3017520"/>
          </a:xfrm>
          <a:prstGeom prst="roundRect">
            <a:avLst>
              <a:gd name="adj" fmla="val 4411"/>
            </a:avLst>
          </a:prstGeom>
          <a:solidFill>
            <a:srgbClr val="F3F5F8"/>
          </a:solidFill>
          <a:ln/>
        </p:spPr>
      </p:sp>
      <p:sp>
        <p:nvSpPr>
          <p:cNvPr id="25" name="Text 20"/>
          <p:cNvSpPr/>
          <p:nvPr/>
        </p:nvSpPr>
        <p:spPr>
          <a:xfrm>
            <a:off x="9292361" y="256032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10B98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2200" dirty="0"/>
          </a:p>
        </p:txBody>
      </p:sp>
      <p:sp>
        <p:nvSpPr>
          <p:cNvPr id="26" name="Shape 21"/>
          <p:cNvSpPr/>
          <p:nvPr/>
        </p:nvSpPr>
        <p:spPr>
          <a:xfrm>
            <a:off x="9941928" y="3154680"/>
            <a:ext cx="731520" cy="731520"/>
          </a:xfrm>
          <a:prstGeom prst="ellipse">
            <a:avLst/>
          </a:prstGeom>
          <a:solidFill>
            <a:srgbClr val="10B981"/>
          </a:solidFill>
          <a:ln/>
        </p:spPr>
      </p:sp>
      <p:pic>
        <p:nvPicPr>
          <p:cNvPr id="27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39439" y="3352190"/>
            <a:ext cx="336499" cy="336499"/>
          </a:xfrm>
          <a:prstGeom prst="rect">
            <a:avLst/>
          </a:prstGeom>
        </p:spPr>
      </p:pic>
      <p:sp>
        <p:nvSpPr>
          <p:cNvPr id="28" name="Text 22"/>
          <p:cNvSpPr/>
          <p:nvPr/>
        </p:nvSpPr>
        <p:spPr>
          <a:xfrm>
            <a:off x="9292361" y="4069080"/>
            <a:ext cx="2030654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0B12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סריקה</a:t>
            </a:r>
            <a:endParaRPr lang="en-US" sz="1600" dirty="0"/>
          </a:p>
        </p:txBody>
      </p:sp>
      <p:sp>
        <p:nvSpPr>
          <p:cNvPr id="29" name="Text 23"/>
          <p:cNvSpPr/>
          <p:nvPr/>
        </p:nvSpPr>
        <p:spPr>
          <a:xfrm>
            <a:off x="9319793" y="4480560"/>
            <a:ext cx="197579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150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ניתוח רציף של תנועת המחיר במאות נכסים שונים</a:t>
            </a:r>
            <a:endParaRPr lang="en-US" sz="1150" dirty="0"/>
          </a:p>
        </p:txBody>
      </p:sp>
      <p:sp>
        <p:nvSpPr>
          <p:cNvPr id="30" name="Text 24"/>
          <p:cNvSpPr/>
          <p:nvPr/>
        </p:nvSpPr>
        <p:spPr>
          <a:xfrm>
            <a:off x="6156655" y="640080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TradeBot AI — סקירה למשקיעים</a:t>
            </a:r>
            <a:endParaRPr lang="en-US" sz="900" dirty="0"/>
          </a:p>
        </p:txBody>
      </p:sp>
      <p:sp>
        <p:nvSpPr>
          <p:cNvPr id="31" name="Text 25"/>
          <p:cNvSpPr/>
          <p:nvPr/>
        </p:nvSpPr>
        <p:spPr>
          <a:xfrm>
            <a:off x="548640" y="640080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911535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3000" b="1" dirty="0">
                <a:solidFill>
                  <a:srgbClr val="0B12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ניהול סיכונים מובנה, לא תוספת בדיעבד</a:t>
            </a:r>
            <a:endParaRPr lang="en-US" sz="3000" dirty="0"/>
          </a:p>
        </p:txBody>
      </p:sp>
      <p:sp>
        <p:nvSpPr>
          <p:cNvPr id="3" name="Shape 1"/>
          <p:cNvSpPr/>
          <p:nvPr/>
        </p:nvSpPr>
        <p:spPr>
          <a:xfrm>
            <a:off x="640080" y="1920240"/>
            <a:ext cx="3423818" cy="1783080"/>
          </a:xfrm>
          <a:prstGeom prst="roundRect">
            <a:avLst>
              <a:gd name="adj" fmla="val 6154"/>
            </a:avLst>
          </a:prstGeom>
          <a:solidFill>
            <a:srgbClr val="F3F5F8"/>
          </a:solidFill>
          <a:ln/>
        </p:spPr>
      </p:sp>
      <p:sp>
        <p:nvSpPr>
          <p:cNvPr id="4" name="Shape 2"/>
          <p:cNvSpPr/>
          <p:nvPr/>
        </p:nvSpPr>
        <p:spPr>
          <a:xfrm>
            <a:off x="914400" y="2194560"/>
            <a:ext cx="594360" cy="594360"/>
          </a:xfrm>
          <a:prstGeom prst="ellipse">
            <a:avLst/>
          </a:prstGeom>
          <a:solidFill>
            <a:srgbClr val="10B981"/>
          </a:solidFill>
          <a:ln/>
        </p:spPr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877" y="2355037"/>
            <a:ext cx="273406" cy="273406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914400" y="2880360"/>
            <a:ext cx="287517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400" b="1" dirty="0">
                <a:solidFill>
                  <a:srgbClr val="0B12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סטופ-לוס ויעד רווח</a:t>
            </a:r>
            <a:endParaRPr lang="en-US" sz="1400" dirty="0"/>
          </a:p>
        </p:txBody>
      </p:sp>
      <p:sp>
        <p:nvSpPr>
          <p:cNvPr id="7" name="Text 4"/>
          <p:cNvSpPr/>
          <p:nvPr/>
        </p:nvSpPr>
        <p:spPr>
          <a:xfrm>
            <a:off x="914400" y="3218688"/>
            <a:ext cx="2875178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1050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כלל יציאה אוטומטי בכל עסקה בודדת</a:t>
            </a:r>
            <a:endParaRPr lang="en-US" sz="1050" dirty="0"/>
          </a:p>
        </p:txBody>
      </p:sp>
      <p:sp>
        <p:nvSpPr>
          <p:cNvPr id="8" name="Shape 5"/>
          <p:cNvSpPr/>
          <p:nvPr/>
        </p:nvSpPr>
        <p:spPr>
          <a:xfrm>
            <a:off x="4383938" y="1920240"/>
            <a:ext cx="3423818" cy="1783080"/>
          </a:xfrm>
          <a:prstGeom prst="roundRect">
            <a:avLst>
              <a:gd name="adj" fmla="val 6154"/>
            </a:avLst>
          </a:prstGeom>
          <a:solidFill>
            <a:srgbClr val="F3F5F8"/>
          </a:solidFill>
          <a:ln/>
        </p:spPr>
      </p:sp>
      <p:sp>
        <p:nvSpPr>
          <p:cNvPr id="9" name="Shape 6"/>
          <p:cNvSpPr/>
          <p:nvPr/>
        </p:nvSpPr>
        <p:spPr>
          <a:xfrm>
            <a:off x="4658258" y="2194560"/>
            <a:ext cx="594360" cy="594360"/>
          </a:xfrm>
          <a:prstGeom prst="ellipse">
            <a:avLst/>
          </a:prstGeom>
          <a:solidFill>
            <a:srgbClr val="10B981"/>
          </a:solidFill>
          <a:ln/>
        </p:spPr>
      </p:sp>
      <p:pic>
        <p:nvPicPr>
          <p:cNvPr id="10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8736" y="2355037"/>
            <a:ext cx="273406" cy="273406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4658258" y="2880360"/>
            <a:ext cx="287517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400" b="1" dirty="0">
                <a:solidFill>
                  <a:srgbClr val="0B12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הגבלת הפסד יומי</a:t>
            </a:r>
            <a:endParaRPr lang="en-US" sz="1400" dirty="0"/>
          </a:p>
        </p:txBody>
      </p:sp>
      <p:sp>
        <p:nvSpPr>
          <p:cNvPr id="12" name="Text 8"/>
          <p:cNvSpPr/>
          <p:nvPr/>
        </p:nvSpPr>
        <p:spPr>
          <a:xfrm>
            <a:off x="4658258" y="3218688"/>
            <a:ext cx="2875178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1050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המסחר נעצר אם ההפסד חוצה סף שנקבע מראש</a:t>
            </a:r>
            <a:endParaRPr lang="en-US" sz="1050" dirty="0"/>
          </a:p>
        </p:txBody>
      </p:sp>
      <p:sp>
        <p:nvSpPr>
          <p:cNvPr id="13" name="Shape 9"/>
          <p:cNvSpPr/>
          <p:nvPr/>
        </p:nvSpPr>
        <p:spPr>
          <a:xfrm>
            <a:off x="8127797" y="1920240"/>
            <a:ext cx="3423818" cy="1783080"/>
          </a:xfrm>
          <a:prstGeom prst="roundRect">
            <a:avLst>
              <a:gd name="adj" fmla="val 6154"/>
            </a:avLst>
          </a:prstGeom>
          <a:solidFill>
            <a:srgbClr val="F3F5F8"/>
          </a:solidFill>
          <a:ln/>
        </p:spPr>
      </p:sp>
      <p:sp>
        <p:nvSpPr>
          <p:cNvPr id="14" name="Shape 10"/>
          <p:cNvSpPr/>
          <p:nvPr/>
        </p:nvSpPr>
        <p:spPr>
          <a:xfrm>
            <a:off x="8402117" y="2194560"/>
            <a:ext cx="594360" cy="594360"/>
          </a:xfrm>
          <a:prstGeom prst="ellipse">
            <a:avLst/>
          </a:prstGeom>
          <a:solidFill>
            <a:srgbClr val="10B981"/>
          </a:solidFill>
          <a:ln/>
        </p:spPr>
      </p:sp>
      <p:pic>
        <p:nvPicPr>
          <p:cNvPr id="15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62594" y="2355037"/>
            <a:ext cx="273406" cy="273406"/>
          </a:xfrm>
          <a:prstGeom prst="rect">
            <a:avLst/>
          </a:prstGeom>
        </p:spPr>
      </p:pic>
      <p:sp>
        <p:nvSpPr>
          <p:cNvPr id="16" name="Text 11"/>
          <p:cNvSpPr/>
          <p:nvPr/>
        </p:nvSpPr>
        <p:spPr>
          <a:xfrm>
            <a:off x="8402117" y="2880360"/>
            <a:ext cx="287517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400" b="1" dirty="0">
                <a:solidFill>
                  <a:srgbClr val="0B12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גודל פוזיציה מבוקר</a:t>
            </a:r>
            <a:endParaRPr lang="en-US" sz="1400" dirty="0"/>
          </a:p>
        </p:txBody>
      </p:sp>
      <p:sp>
        <p:nvSpPr>
          <p:cNvPr id="17" name="Text 12"/>
          <p:cNvSpPr/>
          <p:nvPr/>
        </p:nvSpPr>
        <p:spPr>
          <a:xfrm>
            <a:off x="8402117" y="3218688"/>
            <a:ext cx="2875178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1050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אף עסקה בודדת לא מסכנת יותר מאחוז קבוע מהתיק</a:t>
            </a:r>
            <a:endParaRPr lang="en-US" sz="1050" dirty="0"/>
          </a:p>
        </p:txBody>
      </p:sp>
      <p:sp>
        <p:nvSpPr>
          <p:cNvPr id="18" name="Shape 13"/>
          <p:cNvSpPr/>
          <p:nvPr/>
        </p:nvSpPr>
        <p:spPr>
          <a:xfrm>
            <a:off x="2512009" y="3977640"/>
            <a:ext cx="3423818" cy="1783080"/>
          </a:xfrm>
          <a:prstGeom prst="roundRect">
            <a:avLst>
              <a:gd name="adj" fmla="val 6154"/>
            </a:avLst>
          </a:prstGeom>
          <a:solidFill>
            <a:srgbClr val="F3F5F8"/>
          </a:solidFill>
          <a:ln/>
        </p:spPr>
      </p:sp>
      <p:sp>
        <p:nvSpPr>
          <p:cNvPr id="19" name="Shape 14"/>
          <p:cNvSpPr/>
          <p:nvPr/>
        </p:nvSpPr>
        <p:spPr>
          <a:xfrm>
            <a:off x="2786329" y="4251960"/>
            <a:ext cx="594360" cy="594360"/>
          </a:xfrm>
          <a:prstGeom prst="ellipse">
            <a:avLst/>
          </a:prstGeom>
          <a:solidFill>
            <a:srgbClr val="10B981"/>
          </a:solidFill>
          <a:ln/>
        </p:spPr>
      </p:sp>
      <p:pic>
        <p:nvPicPr>
          <p:cNvPr id="20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46806" y="4412437"/>
            <a:ext cx="273406" cy="273406"/>
          </a:xfrm>
          <a:prstGeom prst="rect">
            <a:avLst/>
          </a:prstGeom>
        </p:spPr>
      </p:pic>
      <p:sp>
        <p:nvSpPr>
          <p:cNvPr id="21" name="Text 15"/>
          <p:cNvSpPr/>
          <p:nvPr/>
        </p:nvSpPr>
        <p:spPr>
          <a:xfrm>
            <a:off x="2786329" y="4937760"/>
            <a:ext cx="287517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400" b="1" dirty="0">
                <a:solidFill>
                  <a:srgbClr val="0B12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מקסימום פוזיציות פתוחות</a:t>
            </a:r>
            <a:endParaRPr lang="en-US" sz="1400" dirty="0"/>
          </a:p>
        </p:txBody>
      </p:sp>
      <p:sp>
        <p:nvSpPr>
          <p:cNvPr id="22" name="Text 16"/>
          <p:cNvSpPr/>
          <p:nvPr/>
        </p:nvSpPr>
        <p:spPr>
          <a:xfrm>
            <a:off x="2786329" y="5276088"/>
            <a:ext cx="2875178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1050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פיזור מחייב — בלי ריכוזיות יתר</a:t>
            </a:r>
            <a:endParaRPr lang="en-US" sz="1050" dirty="0"/>
          </a:p>
        </p:txBody>
      </p:sp>
      <p:sp>
        <p:nvSpPr>
          <p:cNvPr id="23" name="Shape 17"/>
          <p:cNvSpPr/>
          <p:nvPr/>
        </p:nvSpPr>
        <p:spPr>
          <a:xfrm>
            <a:off x="6255868" y="3977640"/>
            <a:ext cx="3423818" cy="1783080"/>
          </a:xfrm>
          <a:prstGeom prst="roundRect">
            <a:avLst>
              <a:gd name="adj" fmla="val 6154"/>
            </a:avLst>
          </a:prstGeom>
          <a:solidFill>
            <a:srgbClr val="F3F5F8"/>
          </a:solidFill>
          <a:ln/>
        </p:spPr>
      </p:sp>
      <p:sp>
        <p:nvSpPr>
          <p:cNvPr id="24" name="Shape 18"/>
          <p:cNvSpPr/>
          <p:nvPr/>
        </p:nvSpPr>
        <p:spPr>
          <a:xfrm>
            <a:off x="6530188" y="4251960"/>
            <a:ext cx="594360" cy="594360"/>
          </a:xfrm>
          <a:prstGeom prst="ellipse">
            <a:avLst/>
          </a:prstGeom>
          <a:solidFill>
            <a:srgbClr val="10B981"/>
          </a:solidFill>
          <a:ln/>
        </p:spPr>
      </p:sp>
      <p:pic>
        <p:nvPicPr>
          <p:cNvPr id="25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90665" y="4412437"/>
            <a:ext cx="273406" cy="273406"/>
          </a:xfrm>
          <a:prstGeom prst="rect">
            <a:avLst/>
          </a:prstGeom>
        </p:spPr>
      </p:pic>
      <p:sp>
        <p:nvSpPr>
          <p:cNvPr id="26" name="Text 19"/>
          <p:cNvSpPr/>
          <p:nvPr/>
        </p:nvSpPr>
        <p:spPr>
          <a:xfrm>
            <a:off x="6530188" y="4937760"/>
            <a:ext cx="287517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400" b="1" dirty="0">
                <a:solidFill>
                  <a:srgbClr val="0B12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סף ביטחון מינימלי</a:t>
            </a:r>
            <a:endParaRPr lang="en-US" sz="1400" dirty="0"/>
          </a:p>
        </p:txBody>
      </p:sp>
      <p:sp>
        <p:nvSpPr>
          <p:cNvPr id="27" name="Text 20"/>
          <p:cNvSpPr/>
          <p:nvPr/>
        </p:nvSpPr>
        <p:spPr>
          <a:xfrm>
            <a:off x="6530188" y="5276088"/>
            <a:ext cx="2875178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1050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מסחר רק באיתותים שעברו רף ביטחון מינימלי של ה-AI</a:t>
            </a:r>
            <a:endParaRPr lang="en-US" sz="1050" dirty="0"/>
          </a:p>
        </p:txBody>
      </p:sp>
      <p:sp>
        <p:nvSpPr>
          <p:cNvPr id="28" name="Text 21"/>
          <p:cNvSpPr/>
          <p:nvPr/>
        </p:nvSpPr>
        <p:spPr>
          <a:xfrm>
            <a:off x="6156655" y="640080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TradeBot AI — סקירה למשקיעים</a:t>
            </a:r>
            <a:endParaRPr lang="en-US" sz="900" dirty="0"/>
          </a:p>
        </p:txBody>
      </p:sp>
      <p:sp>
        <p:nvSpPr>
          <p:cNvPr id="29" name="Text 22"/>
          <p:cNvSpPr/>
          <p:nvPr/>
        </p:nvSpPr>
        <p:spPr>
          <a:xfrm>
            <a:off x="548640" y="640080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911535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3200" b="1" dirty="0">
                <a:solidFill>
                  <a:srgbClr val="0B12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מסימולציה לביצוע אמיתי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640080" y="1417320"/>
            <a:ext cx="10911535" cy="914400"/>
          </a:xfrm>
          <a:prstGeom prst="roundRect">
            <a:avLst>
              <a:gd name="adj" fmla="val 12000"/>
            </a:avLst>
          </a:prstGeom>
          <a:solidFill>
            <a:srgbClr val="E8FBF3"/>
          </a:solidFill>
          <a:ln/>
        </p:spPr>
      </p:sp>
      <p:sp>
        <p:nvSpPr>
          <p:cNvPr id="4" name="Text 2"/>
          <p:cNvSpPr/>
          <p:nvPr/>
        </p:nvSpPr>
        <p:spPr>
          <a:xfrm>
            <a:off x="960120" y="1417320"/>
            <a:ext cx="10271455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450" i="1" dirty="0">
                <a:solidFill>
                  <a:srgbClr val="0B4D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TradeBot AI כבר מחובר בפועל לתשתית המסחר של Alpaca במצב Paper Trading — מסלול בטוח ומוכח לקראת מעבר למסחר בכסף אמיתי.</a:t>
            </a:r>
            <a:endParaRPr lang="en-US" sz="1450" dirty="0"/>
          </a:p>
        </p:txBody>
      </p:sp>
      <p:sp>
        <p:nvSpPr>
          <p:cNvPr id="5" name="Shape 3"/>
          <p:cNvSpPr/>
          <p:nvPr/>
        </p:nvSpPr>
        <p:spPr>
          <a:xfrm>
            <a:off x="1970989" y="2880360"/>
            <a:ext cx="731520" cy="731520"/>
          </a:xfrm>
          <a:prstGeom prst="ellipse">
            <a:avLst/>
          </a:prstGeom>
          <a:solidFill>
            <a:srgbClr val="10B981"/>
          </a:solidFill>
          <a:ln/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168500" y="3077870"/>
            <a:ext cx="336499" cy="336499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777240" y="3794760"/>
            <a:ext cx="311901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B12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ביצוע הזמנות אמיתי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868680" y="4251960"/>
            <a:ext cx="2936138" cy="1188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200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כל עסקה מדומה משתקפת כהזמנה אמיתית בשוק</a:t>
            </a:r>
            <a:endParaRPr lang="en-US" sz="1200" dirty="0"/>
          </a:p>
        </p:txBody>
      </p:sp>
      <p:sp>
        <p:nvSpPr>
          <p:cNvPr id="9" name="Shape 6"/>
          <p:cNvSpPr/>
          <p:nvPr/>
        </p:nvSpPr>
        <p:spPr>
          <a:xfrm>
            <a:off x="5730088" y="2880360"/>
            <a:ext cx="731520" cy="731520"/>
          </a:xfrm>
          <a:prstGeom prst="ellipse">
            <a:avLst/>
          </a:prstGeom>
          <a:solidFill>
            <a:srgbClr val="10B981"/>
          </a:solidFill>
          <a:ln/>
        </p:spPr>
      </p:sp>
      <p:pic>
        <p:nvPicPr>
          <p:cNvPr id="10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27598" y="3077870"/>
            <a:ext cx="336499" cy="336499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4536338" y="3794760"/>
            <a:ext cx="311901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B12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מפתחות מוצפנים</a:t>
            </a:r>
            <a:endParaRPr lang="en-US" sz="1500" dirty="0"/>
          </a:p>
        </p:txBody>
      </p:sp>
      <p:sp>
        <p:nvSpPr>
          <p:cNvPr id="12" name="Text 8"/>
          <p:cNvSpPr/>
          <p:nvPr/>
        </p:nvSpPr>
        <p:spPr>
          <a:xfrm>
            <a:off x="4627778" y="4251960"/>
            <a:ext cx="2936138" cy="1188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200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מפתחות ה-API של הברוקר מוצפנים באחסון — אף פעם לא כטקסט גלוי</a:t>
            </a:r>
            <a:endParaRPr lang="en-US" sz="1200" dirty="0"/>
          </a:p>
        </p:txBody>
      </p:sp>
      <p:sp>
        <p:nvSpPr>
          <p:cNvPr id="13" name="Shape 9"/>
          <p:cNvSpPr/>
          <p:nvPr/>
        </p:nvSpPr>
        <p:spPr>
          <a:xfrm>
            <a:off x="9489186" y="2880360"/>
            <a:ext cx="731520" cy="731520"/>
          </a:xfrm>
          <a:prstGeom prst="ellipse">
            <a:avLst/>
          </a:prstGeom>
          <a:solidFill>
            <a:srgbClr val="10B981"/>
          </a:solidFill>
          <a:ln/>
        </p:spPr>
      </p:sp>
      <p:pic>
        <p:nvPicPr>
          <p:cNvPr id="1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86696" y="3077870"/>
            <a:ext cx="336499" cy="336499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8295437" y="3794760"/>
            <a:ext cx="311901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B12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אפס סיכון כספי כרגע</a:t>
            </a:r>
            <a:endParaRPr lang="en-US" sz="1500" dirty="0"/>
          </a:p>
        </p:txBody>
      </p:sp>
      <p:sp>
        <p:nvSpPr>
          <p:cNvPr id="16" name="Text 11"/>
          <p:cNvSpPr/>
          <p:nvPr/>
        </p:nvSpPr>
        <p:spPr>
          <a:xfrm>
            <a:off x="8386877" y="4251960"/>
            <a:ext cx="2936138" cy="1188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200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Paper Trading מוכיח את שכבת הביצוע לפני מעבר לכסף אמיתי</a:t>
            </a:r>
            <a:endParaRPr lang="en-US" sz="1200" dirty="0"/>
          </a:p>
        </p:txBody>
      </p:sp>
      <p:sp>
        <p:nvSpPr>
          <p:cNvPr id="17" name="Text 12"/>
          <p:cNvSpPr/>
          <p:nvPr/>
        </p:nvSpPr>
        <p:spPr>
          <a:xfrm>
            <a:off x="6156655" y="640080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TradeBot AI — סקירה למשקיעים</a:t>
            </a:r>
            <a:endParaRPr lang="en-US" sz="900" dirty="0"/>
          </a:p>
        </p:txBody>
      </p:sp>
      <p:sp>
        <p:nvSpPr>
          <p:cNvPr id="18" name="Text 13"/>
          <p:cNvSpPr/>
          <p:nvPr/>
        </p:nvSpPr>
        <p:spPr>
          <a:xfrm>
            <a:off x="548640" y="640080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A0E1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48640"/>
            <a:ext cx="10911535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בנוי כמו תשתית, לא כמו פרויקט צד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640080" y="2286000"/>
            <a:ext cx="2487854" cy="3291840"/>
          </a:xfrm>
          <a:prstGeom prst="roundRect">
            <a:avLst>
              <a:gd name="adj" fmla="val 4411"/>
            </a:avLst>
          </a:prstGeom>
          <a:solidFill>
            <a:srgbClr val="141D35"/>
          </a:solidFill>
          <a:ln/>
        </p:spPr>
      </p:sp>
      <p:sp>
        <p:nvSpPr>
          <p:cNvPr id="4" name="Shape 2"/>
          <p:cNvSpPr/>
          <p:nvPr/>
        </p:nvSpPr>
        <p:spPr>
          <a:xfrm>
            <a:off x="1499959" y="2651760"/>
            <a:ext cx="768096" cy="768096"/>
          </a:xfrm>
          <a:prstGeom prst="ellipse">
            <a:avLst/>
          </a:prstGeom>
          <a:solidFill>
            <a:srgbClr val="10B981"/>
          </a:solidFill>
          <a:ln/>
        </p:spPr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07345" y="2859146"/>
            <a:ext cx="353324" cy="353324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841248" y="3657600"/>
            <a:ext cx="2085518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בידוד מלא בין משתמשים</a:t>
            </a:r>
            <a:endParaRPr lang="en-US" sz="1450" dirty="0"/>
          </a:p>
        </p:txBody>
      </p:sp>
      <p:sp>
        <p:nvSpPr>
          <p:cNvPr id="7" name="Text 4"/>
          <p:cNvSpPr/>
          <p:nvPr/>
        </p:nvSpPr>
        <p:spPr>
          <a:xfrm>
            <a:off x="868680" y="4251960"/>
            <a:ext cx="2030654" cy="1188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150" dirty="0">
                <a:solidFill>
                  <a:srgbClr val="9FAAC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הבוט והנתונים של כל משתמש מופרדים לחלוטין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3447974" y="2286000"/>
            <a:ext cx="2487854" cy="3291840"/>
          </a:xfrm>
          <a:prstGeom prst="roundRect">
            <a:avLst>
              <a:gd name="adj" fmla="val 4411"/>
            </a:avLst>
          </a:prstGeom>
          <a:solidFill>
            <a:srgbClr val="141D35"/>
          </a:solidFill>
          <a:ln/>
        </p:spPr>
      </p:sp>
      <p:sp>
        <p:nvSpPr>
          <p:cNvPr id="9" name="Shape 6"/>
          <p:cNvSpPr/>
          <p:nvPr/>
        </p:nvSpPr>
        <p:spPr>
          <a:xfrm>
            <a:off x="4307853" y="2651760"/>
            <a:ext cx="768096" cy="768096"/>
          </a:xfrm>
          <a:prstGeom prst="ellipse">
            <a:avLst/>
          </a:prstGeom>
          <a:solidFill>
            <a:srgbClr val="10B981"/>
          </a:solidFill>
          <a:ln/>
        </p:spPr>
      </p:sp>
      <p:pic>
        <p:nvPicPr>
          <p:cNvPr id="10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15239" y="2859146"/>
            <a:ext cx="353324" cy="353324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3649142" y="3657600"/>
            <a:ext cx="2085518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מאובטח מהיסוד</a:t>
            </a:r>
            <a:endParaRPr lang="en-US" sz="1450" dirty="0"/>
          </a:p>
        </p:txBody>
      </p:sp>
      <p:sp>
        <p:nvSpPr>
          <p:cNvPr id="12" name="Text 8"/>
          <p:cNvSpPr/>
          <p:nvPr/>
        </p:nvSpPr>
        <p:spPr>
          <a:xfrm>
            <a:off x="3676574" y="4251960"/>
            <a:ext cx="2030654" cy="1188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150" dirty="0">
                <a:solidFill>
                  <a:srgbClr val="9FAAC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הצפנת סודות ואימות מבוסס JWT</a:t>
            </a:r>
            <a:endParaRPr lang="en-US" sz="1150" dirty="0"/>
          </a:p>
        </p:txBody>
      </p:sp>
      <p:sp>
        <p:nvSpPr>
          <p:cNvPr id="13" name="Shape 9"/>
          <p:cNvSpPr/>
          <p:nvPr/>
        </p:nvSpPr>
        <p:spPr>
          <a:xfrm>
            <a:off x="6255868" y="2286000"/>
            <a:ext cx="2487854" cy="3291840"/>
          </a:xfrm>
          <a:prstGeom prst="roundRect">
            <a:avLst>
              <a:gd name="adj" fmla="val 4411"/>
            </a:avLst>
          </a:prstGeom>
          <a:solidFill>
            <a:srgbClr val="141D35"/>
          </a:solidFill>
          <a:ln/>
        </p:spPr>
      </p:sp>
      <p:sp>
        <p:nvSpPr>
          <p:cNvPr id="14" name="Shape 10"/>
          <p:cNvSpPr/>
          <p:nvPr/>
        </p:nvSpPr>
        <p:spPr>
          <a:xfrm>
            <a:off x="7115746" y="2651760"/>
            <a:ext cx="768096" cy="768096"/>
          </a:xfrm>
          <a:prstGeom prst="ellipse">
            <a:avLst/>
          </a:prstGeom>
          <a:solidFill>
            <a:srgbClr val="10B981"/>
          </a:solidFill>
          <a:ln/>
        </p:spPr>
      </p:sp>
      <p:pic>
        <p:nvPicPr>
          <p:cNvPr id="15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23132" y="2859146"/>
            <a:ext cx="353324" cy="353324"/>
          </a:xfrm>
          <a:prstGeom prst="rect">
            <a:avLst/>
          </a:prstGeom>
        </p:spPr>
      </p:pic>
      <p:sp>
        <p:nvSpPr>
          <p:cNvPr id="16" name="Text 11"/>
          <p:cNvSpPr/>
          <p:nvPr/>
        </p:nvSpPr>
        <p:spPr>
          <a:xfrm>
            <a:off x="6457036" y="3657600"/>
            <a:ext cx="2085518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הגנה מפני ניצול לרעה</a:t>
            </a:r>
            <a:endParaRPr lang="en-US" sz="1450" dirty="0"/>
          </a:p>
        </p:txBody>
      </p:sp>
      <p:sp>
        <p:nvSpPr>
          <p:cNvPr id="17" name="Text 12"/>
          <p:cNvSpPr/>
          <p:nvPr/>
        </p:nvSpPr>
        <p:spPr>
          <a:xfrm>
            <a:off x="6484468" y="4251960"/>
            <a:ext cx="2030654" cy="1188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150" dirty="0">
                <a:solidFill>
                  <a:srgbClr val="9FAAC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הגבלת קצב בקשות על כל endpoint רגיש</a:t>
            </a:r>
            <a:endParaRPr lang="en-US" sz="1150" dirty="0"/>
          </a:p>
        </p:txBody>
      </p:sp>
      <p:sp>
        <p:nvSpPr>
          <p:cNvPr id="18" name="Shape 13"/>
          <p:cNvSpPr/>
          <p:nvPr/>
        </p:nvSpPr>
        <p:spPr>
          <a:xfrm>
            <a:off x="9063761" y="2286000"/>
            <a:ext cx="2487854" cy="3291840"/>
          </a:xfrm>
          <a:prstGeom prst="roundRect">
            <a:avLst>
              <a:gd name="adj" fmla="val 4411"/>
            </a:avLst>
          </a:prstGeom>
          <a:solidFill>
            <a:srgbClr val="141D35"/>
          </a:solidFill>
          <a:ln/>
        </p:spPr>
      </p:sp>
      <p:sp>
        <p:nvSpPr>
          <p:cNvPr id="19" name="Shape 14"/>
          <p:cNvSpPr/>
          <p:nvPr/>
        </p:nvSpPr>
        <p:spPr>
          <a:xfrm>
            <a:off x="9923640" y="2651760"/>
            <a:ext cx="768096" cy="768096"/>
          </a:xfrm>
          <a:prstGeom prst="ellipse">
            <a:avLst/>
          </a:prstGeom>
          <a:solidFill>
            <a:srgbClr val="10B981"/>
          </a:solidFill>
          <a:ln/>
        </p:spPr>
      </p:sp>
      <p:pic>
        <p:nvPicPr>
          <p:cNvPr id="20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31026" y="2859146"/>
            <a:ext cx="353324" cy="353324"/>
          </a:xfrm>
          <a:prstGeom prst="rect">
            <a:avLst/>
          </a:prstGeom>
        </p:spPr>
      </p:pic>
      <p:sp>
        <p:nvSpPr>
          <p:cNvPr id="21" name="Text 15"/>
          <p:cNvSpPr/>
          <p:nvPr/>
        </p:nvSpPr>
        <p:spPr>
          <a:xfrm>
            <a:off x="9264929" y="3657600"/>
            <a:ext cx="2085518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התאוששות עצמית</a:t>
            </a:r>
            <a:endParaRPr lang="en-US" sz="1450" dirty="0"/>
          </a:p>
        </p:txBody>
      </p:sp>
      <p:sp>
        <p:nvSpPr>
          <p:cNvPr id="22" name="Text 16"/>
          <p:cNvSpPr/>
          <p:nvPr/>
        </p:nvSpPr>
        <p:spPr>
          <a:xfrm>
            <a:off x="9292361" y="4251960"/>
            <a:ext cx="2030654" cy="1188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150" dirty="0">
                <a:solidFill>
                  <a:srgbClr val="9FAAC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מנגנון שומר ברקע מתקן תקלות שקטות באופן אוטומטי, 24/7</a:t>
            </a:r>
            <a:endParaRPr lang="en-US" sz="1150" dirty="0"/>
          </a:p>
        </p:txBody>
      </p:sp>
      <p:sp>
        <p:nvSpPr>
          <p:cNvPr id="23" name="Text 17"/>
          <p:cNvSpPr/>
          <p:nvPr/>
        </p:nvSpPr>
        <p:spPr>
          <a:xfrm>
            <a:off x="6156655" y="640080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FAAC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TradeBot AI — סקירה למשקיעים</a:t>
            </a:r>
            <a:endParaRPr lang="en-US" sz="900" dirty="0"/>
          </a:p>
        </p:txBody>
      </p:sp>
      <p:sp>
        <p:nvSpPr>
          <p:cNvPr id="24" name="Text 18"/>
          <p:cNvSpPr/>
          <p:nvPr/>
        </p:nvSpPr>
        <p:spPr>
          <a:xfrm>
            <a:off x="548640" y="640080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9FAAC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911535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3200" b="1" dirty="0">
                <a:solidFill>
                  <a:srgbClr val="0B12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המוצר כבר היום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640080" y="2011680"/>
            <a:ext cx="2487854" cy="2743200"/>
          </a:xfrm>
          <a:prstGeom prst="roundRect">
            <a:avLst>
              <a:gd name="adj" fmla="val 4411"/>
            </a:avLst>
          </a:prstGeom>
          <a:solidFill>
            <a:srgbClr val="F3F5F8"/>
          </a:solidFill>
          <a:ln/>
        </p:spPr>
      </p:sp>
      <p:sp>
        <p:nvSpPr>
          <p:cNvPr id="4" name="Shape 2"/>
          <p:cNvSpPr/>
          <p:nvPr/>
        </p:nvSpPr>
        <p:spPr>
          <a:xfrm>
            <a:off x="1563967" y="2331720"/>
            <a:ext cx="640080" cy="640080"/>
          </a:xfrm>
          <a:prstGeom prst="ellipse">
            <a:avLst/>
          </a:prstGeom>
          <a:solidFill>
            <a:srgbClr val="10B981"/>
          </a:solidFill>
          <a:ln/>
        </p:spPr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36788" y="2504542"/>
            <a:ext cx="294437" cy="294437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777240" y="3108960"/>
            <a:ext cx="2213534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10B98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24/7</a:t>
            </a:r>
            <a:endParaRPr lang="en-US" sz="2600" dirty="0"/>
          </a:p>
        </p:txBody>
      </p:sp>
      <p:sp>
        <p:nvSpPr>
          <p:cNvPr id="7" name="Text 4"/>
          <p:cNvSpPr/>
          <p:nvPr/>
        </p:nvSpPr>
        <p:spPr>
          <a:xfrm>
            <a:off x="868680" y="3703320"/>
            <a:ext cx="2030654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150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פועל בענן, עם התאוששות עצמית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3447974" y="2011680"/>
            <a:ext cx="2487854" cy="2743200"/>
          </a:xfrm>
          <a:prstGeom prst="roundRect">
            <a:avLst>
              <a:gd name="adj" fmla="val 4411"/>
            </a:avLst>
          </a:prstGeom>
          <a:solidFill>
            <a:srgbClr val="F3F5F8"/>
          </a:solidFill>
          <a:ln/>
        </p:spPr>
      </p:sp>
      <p:sp>
        <p:nvSpPr>
          <p:cNvPr id="9" name="Shape 6"/>
          <p:cNvSpPr/>
          <p:nvPr/>
        </p:nvSpPr>
        <p:spPr>
          <a:xfrm>
            <a:off x="4371861" y="2331720"/>
            <a:ext cx="640080" cy="640080"/>
          </a:xfrm>
          <a:prstGeom prst="ellipse">
            <a:avLst/>
          </a:prstGeom>
          <a:solidFill>
            <a:srgbClr val="10B981"/>
          </a:solidFill>
          <a:ln/>
        </p:spPr>
      </p:sp>
      <p:pic>
        <p:nvPicPr>
          <p:cNvPr id="10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44682" y="2504542"/>
            <a:ext cx="294437" cy="294437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3585134" y="3108960"/>
            <a:ext cx="2213534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10B98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2600" dirty="0"/>
          </a:p>
        </p:txBody>
      </p:sp>
      <p:sp>
        <p:nvSpPr>
          <p:cNvPr id="12" name="Text 8"/>
          <p:cNvSpPr/>
          <p:nvPr/>
        </p:nvSpPr>
        <p:spPr>
          <a:xfrm>
            <a:off x="3676574" y="3703320"/>
            <a:ext cx="2030654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150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סוגי נכסים — מניות (S&amp;P 500) וקריפטו</a:t>
            </a:r>
            <a:endParaRPr lang="en-US" sz="1150" dirty="0"/>
          </a:p>
        </p:txBody>
      </p:sp>
      <p:sp>
        <p:nvSpPr>
          <p:cNvPr id="13" name="Shape 9"/>
          <p:cNvSpPr/>
          <p:nvPr/>
        </p:nvSpPr>
        <p:spPr>
          <a:xfrm>
            <a:off x="6255868" y="2011680"/>
            <a:ext cx="2487854" cy="2743200"/>
          </a:xfrm>
          <a:prstGeom prst="roundRect">
            <a:avLst>
              <a:gd name="adj" fmla="val 4411"/>
            </a:avLst>
          </a:prstGeom>
          <a:solidFill>
            <a:srgbClr val="F3F5F8"/>
          </a:solidFill>
          <a:ln/>
        </p:spPr>
      </p:sp>
      <p:sp>
        <p:nvSpPr>
          <p:cNvPr id="14" name="Shape 10"/>
          <p:cNvSpPr/>
          <p:nvPr/>
        </p:nvSpPr>
        <p:spPr>
          <a:xfrm>
            <a:off x="7179755" y="2331720"/>
            <a:ext cx="640080" cy="640080"/>
          </a:xfrm>
          <a:prstGeom prst="ellipse">
            <a:avLst/>
          </a:prstGeom>
          <a:solidFill>
            <a:srgbClr val="10B981"/>
          </a:solidFill>
          <a:ln/>
        </p:spPr>
      </p:sp>
      <p:pic>
        <p:nvPicPr>
          <p:cNvPr id="15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52576" y="2504542"/>
            <a:ext cx="294437" cy="294437"/>
          </a:xfrm>
          <a:prstGeom prst="rect">
            <a:avLst/>
          </a:prstGeom>
        </p:spPr>
      </p:pic>
      <p:sp>
        <p:nvSpPr>
          <p:cNvPr id="16" name="Text 11"/>
          <p:cNvSpPr/>
          <p:nvPr/>
        </p:nvSpPr>
        <p:spPr>
          <a:xfrm>
            <a:off x="6393028" y="3108960"/>
            <a:ext cx="2213534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10B98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Web + Mobile</a:t>
            </a:r>
            <a:endParaRPr lang="en-US" sz="1800" dirty="0"/>
          </a:p>
        </p:txBody>
      </p:sp>
      <p:sp>
        <p:nvSpPr>
          <p:cNvPr id="17" name="Text 12"/>
          <p:cNvSpPr/>
          <p:nvPr/>
        </p:nvSpPr>
        <p:spPr>
          <a:xfrm>
            <a:off x="6484468" y="3703320"/>
            <a:ext cx="2030654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150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גישה מכל מכשיר</a:t>
            </a:r>
            <a:endParaRPr lang="en-US" sz="1150" dirty="0"/>
          </a:p>
        </p:txBody>
      </p:sp>
      <p:sp>
        <p:nvSpPr>
          <p:cNvPr id="18" name="Shape 13"/>
          <p:cNvSpPr/>
          <p:nvPr/>
        </p:nvSpPr>
        <p:spPr>
          <a:xfrm>
            <a:off x="9063761" y="2011680"/>
            <a:ext cx="2487854" cy="2743200"/>
          </a:xfrm>
          <a:prstGeom prst="roundRect">
            <a:avLst>
              <a:gd name="adj" fmla="val 4411"/>
            </a:avLst>
          </a:prstGeom>
          <a:solidFill>
            <a:srgbClr val="F3F5F8"/>
          </a:solidFill>
          <a:ln/>
        </p:spPr>
      </p:sp>
      <p:sp>
        <p:nvSpPr>
          <p:cNvPr id="19" name="Shape 14"/>
          <p:cNvSpPr/>
          <p:nvPr/>
        </p:nvSpPr>
        <p:spPr>
          <a:xfrm>
            <a:off x="9987648" y="2331720"/>
            <a:ext cx="640080" cy="640080"/>
          </a:xfrm>
          <a:prstGeom prst="ellipse">
            <a:avLst/>
          </a:prstGeom>
          <a:solidFill>
            <a:srgbClr val="10B981"/>
          </a:solidFill>
          <a:ln/>
        </p:spPr>
      </p:sp>
      <p:pic>
        <p:nvPicPr>
          <p:cNvPr id="20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60470" y="2504542"/>
            <a:ext cx="294437" cy="294437"/>
          </a:xfrm>
          <a:prstGeom prst="rect">
            <a:avLst/>
          </a:prstGeom>
        </p:spPr>
      </p:pic>
      <p:sp>
        <p:nvSpPr>
          <p:cNvPr id="21" name="Text 15"/>
          <p:cNvSpPr/>
          <p:nvPr/>
        </p:nvSpPr>
        <p:spPr>
          <a:xfrm>
            <a:off x="9200921" y="3108960"/>
            <a:ext cx="2213534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10B98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רב-משתמשים</a:t>
            </a:r>
            <a:endParaRPr lang="en-US" sz="1800" dirty="0"/>
          </a:p>
        </p:txBody>
      </p:sp>
      <p:sp>
        <p:nvSpPr>
          <p:cNvPr id="22" name="Text 16"/>
          <p:cNvSpPr/>
          <p:nvPr/>
        </p:nvSpPr>
        <p:spPr>
          <a:xfrm>
            <a:off x="9292361" y="3703320"/>
            <a:ext cx="2030654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150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ארכיטקטורת SaaS מלאה, מוכנה לצמיחה</a:t>
            </a:r>
            <a:endParaRPr lang="en-US" sz="1150" dirty="0"/>
          </a:p>
        </p:txBody>
      </p:sp>
      <p:sp>
        <p:nvSpPr>
          <p:cNvPr id="23" name="Text 17"/>
          <p:cNvSpPr/>
          <p:nvPr/>
        </p:nvSpPr>
        <p:spPr>
          <a:xfrm>
            <a:off x="640080" y="5074920"/>
            <a:ext cx="10911535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50" i="1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כלול גם: מנוע בקטסטינג ולוח בקרה לניתוח ביצועי מסחר.</a:t>
            </a:r>
            <a:endParaRPr lang="en-US" sz="1250" dirty="0"/>
          </a:p>
        </p:txBody>
      </p:sp>
      <p:sp>
        <p:nvSpPr>
          <p:cNvPr id="24" name="Text 18"/>
          <p:cNvSpPr/>
          <p:nvPr/>
        </p:nvSpPr>
        <p:spPr>
          <a:xfrm>
            <a:off x="6156655" y="640080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TradeBot AI — סקירה למשקיעים</a:t>
            </a:r>
            <a:endParaRPr lang="en-US" sz="900" dirty="0"/>
          </a:p>
        </p:txBody>
      </p:sp>
      <p:sp>
        <p:nvSpPr>
          <p:cNvPr id="25" name="Text 19"/>
          <p:cNvSpPr/>
          <p:nvPr/>
        </p:nvSpPr>
        <p:spPr>
          <a:xfrm>
            <a:off x="548640" y="640080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911535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3200" b="1" dirty="0">
                <a:solidFill>
                  <a:srgbClr val="0B12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מה הלאה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10984687" y="1764792"/>
            <a:ext cx="566928" cy="566928"/>
          </a:xfrm>
          <a:prstGeom prst="ellipse">
            <a:avLst/>
          </a:prstGeom>
          <a:solidFill>
            <a:srgbClr val="10B981"/>
          </a:solidFill>
          <a:ln/>
        </p:spPr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137758" y="1917863"/>
            <a:ext cx="260787" cy="260787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640080" y="1691640"/>
            <a:ext cx="10116007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500" b="1" dirty="0">
                <a:solidFill>
                  <a:srgbClr val="0B12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מסחר בכסף אמיתי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640080" y="2039112"/>
            <a:ext cx="10116007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200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מעבר מ-Paper Trading להון אמיתי, ברוקר אחר ברוקר</a:t>
            </a:r>
            <a:endParaRPr lang="en-US" sz="1200" dirty="0"/>
          </a:p>
        </p:txBody>
      </p:sp>
      <p:sp>
        <p:nvSpPr>
          <p:cNvPr id="7" name="Shape 4"/>
          <p:cNvSpPr/>
          <p:nvPr/>
        </p:nvSpPr>
        <p:spPr>
          <a:xfrm>
            <a:off x="11268151" y="2258568"/>
            <a:ext cx="0" cy="786384"/>
          </a:xfrm>
          <a:prstGeom prst="line">
            <a:avLst/>
          </a:prstGeom>
          <a:noFill/>
          <a:ln w="19050">
            <a:solidFill>
              <a:srgbClr val="D6DAE3"/>
            </a:solidFill>
            <a:prstDash val="dash"/>
          </a:ln>
        </p:spPr>
      </p:sp>
      <p:sp>
        <p:nvSpPr>
          <p:cNvPr id="8" name="Shape 5"/>
          <p:cNvSpPr/>
          <p:nvPr/>
        </p:nvSpPr>
        <p:spPr>
          <a:xfrm>
            <a:off x="10984687" y="2679192"/>
            <a:ext cx="566928" cy="566928"/>
          </a:xfrm>
          <a:prstGeom prst="ellipse">
            <a:avLst/>
          </a:prstGeom>
          <a:solidFill>
            <a:srgbClr val="10B981"/>
          </a:solidFill>
          <a:ln/>
        </p:spPr>
      </p:sp>
      <p:pic>
        <p:nvPicPr>
          <p:cNvPr id="9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7758" y="2832263"/>
            <a:ext cx="260787" cy="260787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640080" y="2606040"/>
            <a:ext cx="10116007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500" b="1" dirty="0">
                <a:solidFill>
                  <a:srgbClr val="0B12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הסברי AI לעסקאות</a:t>
            </a:r>
            <a:endParaRPr lang="en-US" sz="1500" dirty="0"/>
          </a:p>
        </p:txBody>
      </p:sp>
      <p:sp>
        <p:nvSpPr>
          <p:cNvPr id="11" name="Text 7"/>
          <p:cNvSpPr/>
          <p:nvPr/>
        </p:nvSpPr>
        <p:spPr>
          <a:xfrm>
            <a:off x="640080" y="2953512"/>
            <a:ext cx="10116007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200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נימוק בשפה פשוטה מאחורי כל איתות, בעברית ובאנגלית</a:t>
            </a:r>
            <a:endParaRPr lang="en-US" sz="1200" dirty="0"/>
          </a:p>
        </p:txBody>
      </p:sp>
      <p:sp>
        <p:nvSpPr>
          <p:cNvPr id="12" name="Shape 8"/>
          <p:cNvSpPr/>
          <p:nvPr/>
        </p:nvSpPr>
        <p:spPr>
          <a:xfrm>
            <a:off x="11268151" y="3172968"/>
            <a:ext cx="0" cy="786384"/>
          </a:xfrm>
          <a:prstGeom prst="line">
            <a:avLst/>
          </a:prstGeom>
          <a:noFill/>
          <a:ln w="19050">
            <a:solidFill>
              <a:srgbClr val="D6DAE3"/>
            </a:solidFill>
            <a:prstDash val="dash"/>
          </a:ln>
        </p:spPr>
      </p:sp>
      <p:sp>
        <p:nvSpPr>
          <p:cNvPr id="13" name="Shape 9"/>
          <p:cNvSpPr/>
          <p:nvPr/>
        </p:nvSpPr>
        <p:spPr>
          <a:xfrm>
            <a:off x="10984687" y="3593592"/>
            <a:ext cx="566928" cy="566928"/>
          </a:xfrm>
          <a:prstGeom prst="ellipse">
            <a:avLst/>
          </a:prstGeom>
          <a:solidFill>
            <a:srgbClr val="10B981"/>
          </a:solidFill>
          <a:ln/>
        </p:spPr>
      </p:sp>
      <p:pic>
        <p:nvPicPr>
          <p:cNvPr id="1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37758" y="3746663"/>
            <a:ext cx="260787" cy="260787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640080" y="3520440"/>
            <a:ext cx="10116007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500" b="1" dirty="0">
                <a:solidFill>
                  <a:srgbClr val="0B12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עוד ברוקרים</a:t>
            </a:r>
            <a:endParaRPr lang="en-US" sz="1500" dirty="0"/>
          </a:p>
        </p:txBody>
      </p:sp>
      <p:sp>
        <p:nvSpPr>
          <p:cNvPr id="16" name="Text 11"/>
          <p:cNvSpPr/>
          <p:nvPr/>
        </p:nvSpPr>
        <p:spPr>
          <a:xfrm>
            <a:off x="640080" y="3867912"/>
            <a:ext cx="10116007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200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הרחבה מעבר ל-Alpaca לזירות נוספות במניות ובקריפטו</a:t>
            </a:r>
            <a:endParaRPr lang="en-US" sz="1200" dirty="0"/>
          </a:p>
        </p:txBody>
      </p:sp>
      <p:sp>
        <p:nvSpPr>
          <p:cNvPr id="17" name="Shape 12"/>
          <p:cNvSpPr/>
          <p:nvPr/>
        </p:nvSpPr>
        <p:spPr>
          <a:xfrm>
            <a:off x="11268151" y="4087368"/>
            <a:ext cx="0" cy="786384"/>
          </a:xfrm>
          <a:prstGeom prst="line">
            <a:avLst/>
          </a:prstGeom>
          <a:noFill/>
          <a:ln w="19050">
            <a:solidFill>
              <a:srgbClr val="D6DAE3"/>
            </a:solidFill>
            <a:prstDash val="dash"/>
          </a:ln>
        </p:spPr>
      </p:sp>
      <p:sp>
        <p:nvSpPr>
          <p:cNvPr id="18" name="Shape 13"/>
          <p:cNvSpPr/>
          <p:nvPr/>
        </p:nvSpPr>
        <p:spPr>
          <a:xfrm>
            <a:off x="10984687" y="4507992"/>
            <a:ext cx="566928" cy="566928"/>
          </a:xfrm>
          <a:prstGeom prst="ellipse">
            <a:avLst/>
          </a:prstGeom>
          <a:solidFill>
            <a:srgbClr val="10B981"/>
          </a:solidFill>
          <a:ln/>
        </p:spPr>
      </p:sp>
      <p:pic>
        <p:nvPicPr>
          <p:cNvPr id="19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37758" y="4661063"/>
            <a:ext cx="260787" cy="260787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640080" y="4434840"/>
            <a:ext cx="10116007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500" b="1" dirty="0">
                <a:solidFill>
                  <a:srgbClr val="0B12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אפליקציה ניידת</a:t>
            </a:r>
            <a:endParaRPr lang="en-US" sz="1500" dirty="0"/>
          </a:p>
        </p:txBody>
      </p:sp>
      <p:sp>
        <p:nvSpPr>
          <p:cNvPr id="21" name="Text 15"/>
          <p:cNvSpPr/>
          <p:nvPr/>
        </p:nvSpPr>
        <p:spPr>
          <a:xfrm>
            <a:off x="640080" y="4782312"/>
            <a:ext cx="10116007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200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חוויית iOS/Android ייעודית</a:t>
            </a:r>
            <a:endParaRPr lang="en-US" sz="1200" dirty="0"/>
          </a:p>
        </p:txBody>
      </p:sp>
      <p:sp>
        <p:nvSpPr>
          <p:cNvPr id="22" name="Shape 16"/>
          <p:cNvSpPr/>
          <p:nvPr/>
        </p:nvSpPr>
        <p:spPr>
          <a:xfrm>
            <a:off x="11268151" y="5001768"/>
            <a:ext cx="0" cy="786384"/>
          </a:xfrm>
          <a:prstGeom prst="line">
            <a:avLst/>
          </a:prstGeom>
          <a:noFill/>
          <a:ln w="19050">
            <a:solidFill>
              <a:srgbClr val="D6DAE3"/>
            </a:solidFill>
            <a:prstDash val="dash"/>
          </a:ln>
        </p:spPr>
      </p:sp>
      <p:sp>
        <p:nvSpPr>
          <p:cNvPr id="23" name="Shape 17"/>
          <p:cNvSpPr/>
          <p:nvPr/>
        </p:nvSpPr>
        <p:spPr>
          <a:xfrm>
            <a:off x="10984687" y="5422392"/>
            <a:ext cx="566928" cy="566928"/>
          </a:xfrm>
          <a:prstGeom prst="ellipse">
            <a:avLst/>
          </a:prstGeom>
          <a:solidFill>
            <a:srgbClr val="10B981"/>
          </a:solidFill>
          <a:ln/>
        </p:spPr>
      </p:sp>
      <p:pic>
        <p:nvPicPr>
          <p:cNvPr id="24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137758" y="5575463"/>
            <a:ext cx="260787" cy="260787"/>
          </a:xfrm>
          <a:prstGeom prst="rect">
            <a:avLst/>
          </a:prstGeom>
        </p:spPr>
      </p:pic>
      <p:sp>
        <p:nvSpPr>
          <p:cNvPr id="25" name="Text 18"/>
          <p:cNvSpPr/>
          <p:nvPr/>
        </p:nvSpPr>
        <p:spPr>
          <a:xfrm>
            <a:off x="640080" y="5349240"/>
            <a:ext cx="10116007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500" b="1" dirty="0">
                <a:solidFill>
                  <a:srgbClr val="0B12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מודל הכנסות</a:t>
            </a:r>
            <a:endParaRPr lang="en-US" sz="1500" dirty="0"/>
          </a:p>
        </p:txBody>
      </p:sp>
      <p:sp>
        <p:nvSpPr>
          <p:cNvPr id="26" name="Text 19"/>
          <p:cNvSpPr/>
          <p:nvPr/>
        </p:nvSpPr>
        <p:spPr>
          <a:xfrm>
            <a:off x="640080" y="5696712"/>
            <a:ext cx="10116007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200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מסלולי מנוי בהתאם לצמיחת הפלטפורמה</a:t>
            </a:r>
            <a:endParaRPr lang="en-US" sz="1200" dirty="0"/>
          </a:p>
        </p:txBody>
      </p:sp>
      <p:sp>
        <p:nvSpPr>
          <p:cNvPr id="27" name="Text 20"/>
          <p:cNvSpPr/>
          <p:nvPr/>
        </p:nvSpPr>
        <p:spPr>
          <a:xfrm>
            <a:off x="6156655" y="640080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TradeBot AI — סקירה למשקיעים</a:t>
            </a:r>
            <a:endParaRPr lang="en-US" sz="900" dirty="0"/>
          </a:p>
        </p:txBody>
      </p:sp>
      <p:sp>
        <p:nvSpPr>
          <p:cNvPr id="28" name="Text 21"/>
          <p:cNvSpPr/>
          <p:nvPr/>
        </p:nvSpPr>
        <p:spPr>
          <a:xfrm>
            <a:off x="548640" y="640080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2026-08-08T11:07:27Z</dcterms:created>
  <dcterms:modified xsi:type="dcterms:W3CDTF">2026-08-08T11:07:27Z</dcterms:modified>
</cp:coreProperties>
</file>